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36" r:id="rId2"/>
    <p:sldId id="537" r:id="rId3"/>
    <p:sldId id="360" r:id="rId4"/>
    <p:sldId id="564" r:id="rId5"/>
    <p:sldId id="607" r:id="rId6"/>
    <p:sldId id="608" r:id="rId7"/>
    <p:sldId id="609" r:id="rId8"/>
    <p:sldId id="615" r:id="rId9"/>
    <p:sldId id="621" r:id="rId10"/>
    <p:sldId id="616" r:id="rId11"/>
    <p:sldId id="618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9" r:id="rId20"/>
    <p:sldId id="650" r:id="rId21"/>
    <p:sldId id="639" r:id="rId22"/>
    <p:sldId id="640" r:id="rId23"/>
  </p:sldIdLst>
  <p:sldSz cx="12133263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BFE"/>
    <a:srgbClr val="E7F9FF"/>
    <a:srgbClr val="E7FFF4"/>
    <a:srgbClr val="EBF7FF"/>
    <a:srgbClr val="CCECFF"/>
    <a:srgbClr val="0000FF"/>
    <a:srgbClr val="9ED7EC"/>
    <a:srgbClr val="ACC777"/>
    <a:srgbClr val="76ABE0"/>
    <a:srgbClr val="76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0" autoAdjust="0"/>
    <p:restoredTop sz="96429" autoAdjust="0"/>
  </p:normalViewPr>
  <p:slideViewPr>
    <p:cSldViewPr>
      <p:cViewPr varScale="1">
        <p:scale>
          <a:sx n="82" d="100"/>
          <a:sy n="82" d="100"/>
        </p:scale>
        <p:origin x="706" y="72"/>
      </p:cViewPr>
      <p:guideLst>
        <p:guide orient="horz" pos="2160"/>
        <p:guide pos="2880"/>
        <p:guide pos="382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996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FFDAB-9E73-4D45-97D9-47A2BC8BF51D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8B87A-6633-44EC-9880-184E7E8D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39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1E42A-BCC2-4E3E-A230-2022C90A7638}" type="datetimeFigureOut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44538"/>
            <a:ext cx="65849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F435-AFE9-47C6-A2CE-C196D4E9D5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0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0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이슈사항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6363" y="744538"/>
            <a:ext cx="658495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E1F2-902A-44CE-81D8-25AAAA3B4E7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D07F-9C19-7A76-9250-91BB0CAE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3103BC-7C69-9D42-18AD-DE8F5BE5C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5BFC07-8AFD-49F5-C352-77FFAB924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358194-7CF8-834C-5920-88311AF0E2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7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C5D9-7473-F47E-75F1-D88CA636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23DAD0-116C-C801-BF5C-1AA90550A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21A5EC-E565-33A3-A792-AA7560556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ED0230-1A78-4F55-F83C-702145F36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26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A467-8C2C-9990-21FE-B0BC7BA80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1946A-56E4-B739-7472-64A510759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2744CC-0EE1-22F9-196C-CE4A92045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96BE7-0741-99DE-8C0C-9A40C75AC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3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74CD9-A254-A3F0-56E1-D11FBA9F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043A83-7267-E02B-DAC1-BC2FBB513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01E7A6-16E5-16CF-1086-C5694AAB0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6F915-B6A3-4430-85B7-98B380938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9F435-AFE9-47C6-A2CE-C196D4E9D5B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92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325E4-2EF4-7D4F-AF17-51B7AF10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C8C6B6-02B8-954E-ED10-F55F1416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363" y="744538"/>
            <a:ext cx="6584950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BD8049-71F2-AF61-B726-5A363BAEB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FAA0C-8188-DE85-3404-E314E7D7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E1F2-902A-44CE-81D8-25AAAA3B4E7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2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09996" y="2130430"/>
            <a:ext cx="10313274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19992" y="3886200"/>
            <a:ext cx="849328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ECD48-52AF-421A-BEAD-28D13F9FBB9E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68425" y="6448256"/>
            <a:ext cx="2831094" cy="365125"/>
          </a:xfrm>
        </p:spPr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6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664" y="273050"/>
            <a:ext cx="399176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43768" y="273055"/>
            <a:ext cx="678283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6664" y="1435103"/>
            <a:ext cx="399176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01F5-9491-4974-89A2-4DC1CA97BDD6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9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8206" y="4800600"/>
            <a:ext cx="727995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78206" y="612775"/>
            <a:ext cx="727995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78206" y="5367338"/>
            <a:ext cx="727995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5AF0-1D8C-4158-B949-DF0DA86E6CED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78DA-FFB7-4E9B-9D82-E9205EDE1BAB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2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96616" y="274643"/>
            <a:ext cx="2729985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6664" y="274643"/>
            <a:ext cx="7987732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C2202-469F-4F08-9262-499A699BFE8A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2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766967" y="6381333"/>
            <a:ext cx="2831094" cy="365125"/>
          </a:xfrm>
        </p:spPr>
        <p:txBody>
          <a:bodyPr/>
          <a:lstStyle/>
          <a:p>
            <a:fld id="{25734D92-FDB8-4207-8FA9-90351B7026D6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72878" y="6356355"/>
            <a:ext cx="2831094" cy="365125"/>
          </a:xfrm>
        </p:spPr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4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8443" y="4406905"/>
            <a:ext cx="1031327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58443" y="2906713"/>
            <a:ext cx="1031327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61EB7-F4F8-4E7A-B5F8-6337ECF9B097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30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6665" y="1600205"/>
            <a:ext cx="53588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67744" y="1600205"/>
            <a:ext cx="535885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025B0-6959-4FF1-9217-9567B6E169F9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4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4" y="1535113"/>
            <a:ext cx="53609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6664" y="2174875"/>
            <a:ext cx="53609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63532" y="1535113"/>
            <a:ext cx="53630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63532" y="2174875"/>
            <a:ext cx="53630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4AFC6-70F5-4427-AD22-1D709FFCD3CA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7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E3D8-FECF-42AF-A1A0-0C7D429BC9C0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1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2AC2-FE66-4219-B0A7-25B6F6C5E605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6CC1AA8-BDE4-73DF-EC43-03E3E3F4A0FE}"/>
              </a:ext>
            </a:extLst>
          </p:cNvPr>
          <p:cNvSpPr/>
          <p:nvPr userDrawn="1"/>
        </p:nvSpPr>
        <p:spPr>
          <a:xfrm flipH="1" flipV="1">
            <a:off x="9090965" y="0"/>
            <a:ext cx="3042297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E92E242-7211-4E8F-ED19-19AB5FE90F63}"/>
              </a:ext>
            </a:extLst>
          </p:cNvPr>
          <p:cNvSpPr/>
          <p:nvPr userDrawn="1"/>
        </p:nvSpPr>
        <p:spPr>
          <a:xfrm flipV="1">
            <a:off x="1378334" y="-1185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BBC27F3-9FE3-E025-85BC-0BC9FC74F30F}"/>
              </a:ext>
            </a:extLst>
          </p:cNvPr>
          <p:cNvSpPr/>
          <p:nvPr userDrawn="1"/>
        </p:nvSpPr>
        <p:spPr>
          <a:xfrm flipV="1">
            <a:off x="1008781" y="0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54DA07D-7FA0-7D83-9403-70E0A0801835}"/>
              </a:ext>
            </a:extLst>
          </p:cNvPr>
          <p:cNvSpPr/>
          <p:nvPr userDrawn="1"/>
        </p:nvSpPr>
        <p:spPr>
          <a:xfrm flipV="1">
            <a:off x="360709" y="-2703"/>
            <a:ext cx="9910679" cy="493644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F8F1C5F-15AB-EF4A-A4CF-F5B102109697}"/>
              </a:ext>
            </a:extLst>
          </p:cNvPr>
          <p:cNvSpPr/>
          <p:nvPr userDrawn="1"/>
        </p:nvSpPr>
        <p:spPr>
          <a:xfrm flipV="1">
            <a:off x="0" y="-1"/>
            <a:ext cx="9739039" cy="540317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5000">
                <a:srgbClr val="76ABE0"/>
              </a:gs>
              <a:gs pos="0">
                <a:srgbClr val="056AD0"/>
              </a:gs>
              <a:gs pos="100000">
                <a:srgbClr val="056AD0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00834" y="139833"/>
            <a:ext cx="2831094" cy="2606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7BD73F7-FCF8-E737-09A3-97CAE38F5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49" y="112641"/>
            <a:ext cx="871744" cy="2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3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2AC2-FE66-4219-B0A7-25B6F6C5E605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6CC1AA8-BDE4-73DF-EC43-03E3E3F4A0FE}"/>
              </a:ext>
            </a:extLst>
          </p:cNvPr>
          <p:cNvSpPr/>
          <p:nvPr userDrawn="1"/>
        </p:nvSpPr>
        <p:spPr>
          <a:xfrm flipH="1" flipV="1">
            <a:off x="9090965" y="0"/>
            <a:ext cx="3042297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E92E242-7211-4E8F-ED19-19AB5FE90F63}"/>
              </a:ext>
            </a:extLst>
          </p:cNvPr>
          <p:cNvSpPr/>
          <p:nvPr userDrawn="1"/>
        </p:nvSpPr>
        <p:spPr>
          <a:xfrm flipV="1">
            <a:off x="1378334" y="-1185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BBC27F3-9FE3-E025-85BC-0BC9FC74F30F}"/>
              </a:ext>
            </a:extLst>
          </p:cNvPr>
          <p:cNvSpPr/>
          <p:nvPr userDrawn="1"/>
        </p:nvSpPr>
        <p:spPr>
          <a:xfrm flipV="1">
            <a:off x="1008781" y="0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54DA07D-7FA0-7D83-9403-70E0A0801835}"/>
              </a:ext>
            </a:extLst>
          </p:cNvPr>
          <p:cNvSpPr/>
          <p:nvPr userDrawn="1"/>
        </p:nvSpPr>
        <p:spPr>
          <a:xfrm flipV="1">
            <a:off x="360709" y="-2703"/>
            <a:ext cx="9910679" cy="493644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F8F1C5F-15AB-EF4A-A4CF-F5B102109697}"/>
              </a:ext>
            </a:extLst>
          </p:cNvPr>
          <p:cNvSpPr/>
          <p:nvPr userDrawn="1"/>
        </p:nvSpPr>
        <p:spPr>
          <a:xfrm flipV="1">
            <a:off x="0" y="-1"/>
            <a:ext cx="9739039" cy="540317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6000">
                <a:srgbClr val="ACC777"/>
              </a:gs>
              <a:gs pos="100000">
                <a:schemeClr val="accent3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00834" y="139833"/>
            <a:ext cx="2831094" cy="2606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3D1A8119-EB48-514B-0647-39BAE9578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49" y="112641"/>
            <a:ext cx="871744" cy="2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2AC2-FE66-4219-B0A7-25B6F6C5E605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6CC1AA8-BDE4-73DF-EC43-03E3E3F4A0FE}"/>
              </a:ext>
            </a:extLst>
          </p:cNvPr>
          <p:cNvSpPr/>
          <p:nvPr userDrawn="1"/>
        </p:nvSpPr>
        <p:spPr>
          <a:xfrm flipH="1" flipV="1">
            <a:off x="9090965" y="0"/>
            <a:ext cx="3042297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E92E242-7211-4E8F-ED19-19AB5FE90F63}"/>
              </a:ext>
            </a:extLst>
          </p:cNvPr>
          <p:cNvSpPr/>
          <p:nvPr userDrawn="1"/>
        </p:nvSpPr>
        <p:spPr>
          <a:xfrm flipV="1">
            <a:off x="1378334" y="-1185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BBC27F3-9FE3-E025-85BC-0BC9FC74F30F}"/>
              </a:ext>
            </a:extLst>
          </p:cNvPr>
          <p:cNvSpPr/>
          <p:nvPr userDrawn="1"/>
        </p:nvSpPr>
        <p:spPr>
          <a:xfrm flipV="1">
            <a:off x="1008781" y="0"/>
            <a:ext cx="9738370" cy="485776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554DA07D-7FA0-7D83-9403-70E0A0801835}"/>
              </a:ext>
            </a:extLst>
          </p:cNvPr>
          <p:cNvSpPr/>
          <p:nvPr userDrawn="1"/>
        </p:nvSpPr>
        <p:spPr>
          <a:xfrm flipV="1">
            <a:off x="360709" y="-2703"/>
            <a:ext cx="9910679" cy="493644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F8F1C5F-15AB-EF4A-A4CF-F5B102109697}"/>
              </a:ext>
            </a:extLst>
          </p:cNvPr>
          <p:cNvSpPr/>
          <p:nvPr userDrawn="1"/>
        </p:nvSpPr>
        <p:spPr>
          <a:xfrm flipV="1">
            <a:off x="0" y="-1"/>
            <a:ext cx="9739039" cy="540317"/>
          </a:xfrm>
          <a:custGeom>
            <a:avLst/>
            <a:gdLst>
              <a:gd name="connsiteX0" fmla="*/ 0 w 9739039"/>
              <a:gd name="connsiteY0" fmla="*/ 539155 h 539155"/>
              <a:gd name="connsiteX1" fmla="*/ 9739039 w 9739039"/>
              <a:gd name="connsiteY1" fmla="*/ 539155 h 539155"/>
              <a:gd name="connsiteX2" fmla="*/ 9438889 w 9739039"/>
              <a:gd name="connsiteY2" fmla="*/ 0 h 539155"/>
              <a:gd name="connsiteX3" fmla="*/ 0 w 9739039"/>
              <a:gd name="connsiteY3" fmla="*/ 0 h 53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9039" h="539155">
                <a:moveTo>
                  <a:pt x="0" y="539155"/>
                </a:moveTo>
                <a:lnTo>
                  <a:pt x="9739039" y="539155"/>
                </a:lnTo>
                <a:lnTo>
                  <a:pt x="9438889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9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00834" y="139833"/>
            <a:ext cx="2831094" cy="2606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2" name="그림 1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C05656-B487-7B0B-142B-98672DD82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49" y="112641"/>
            <a:ext cx="871744" cy="2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6666" y="274638"/>
            <a:ext cx="109199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6666" y="1600205"/>
            <a:ext cx="10919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6664" y="6356355"/>
            <a:ext cx="2831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4AA86-A0BC-4510-9EBF-ACE6C0D4BEAB}" type="datetime1">
              <a:rPr lang="ko-KR" altLang="en-US" smtClean="0"/>
              <a:pPr/>
              <a:t>2024-12-05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45531" y="6356355"/>
            <a:ext cx="3842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95506" y="6356355"/>
            <a:ext cx="2831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EE49B-C43F-4141-97ED-5783F71FF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5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4" r:id="rId8"/>
    <p:sldLayoutId id="214748367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w journal, podcast examine AI in medicine | News | Harvard T.H. Chan  School of Public Health">
            <a:extLst>
              <a:ext uri="{FF2B5EF4-FFF2-40B4-BE49-F238E27FC236}">
                <a16:creationId xmlns:a16="http://schemas.microsoft.com/office/drawing/2014/main" id="{53436A5F-E4A7-02E0-69EA-24473EA68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6"/>
          <a:stretch/>
        </p:blipFill>
        <p:spPr bwMode="auto">
          <a:xfrm>
            <a:off x="-1" y="-2630"/>
            <a:ext cx="65858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A143A-6CA4-8B69-0215-B59C9B80496E}"/>
              </a:ext>
            </a:extLst>
          </p:cNvPr>
          <p:cNvSpPr txBox="1"/>
          <p:nvPr/>
        </p:nvSpPr>
        <p:spPr>
          <a:xfrm>
            <a:off x="6920492" y="3284984"/>
            <a:ext cx="505079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발표일자 </a:t>
            </a:r>
            <a:r>
              <a:rPr lang="en-US" altLang="ko-KR" dirty="0"/>
              <a:t>: 2024. 12. 05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팀     명 </a:t>
            </a:r>
            <a:r>
              <a:rPr lang="en-US" altLang="ko-KR" dirty="0"/>
              <a:t>: PCA(Patient Controlled Analgesia)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팀     원 </a:t>
            </a:r>
            <a:r>
              <a:rPr lang="en-US" altLang="ko-KR" dirty="0"/>
              <a:t>: </a:t>
            </a:r>
            <a:r>
              <a:rPr lang="ko-KR" altLang="en-US" dirty="0"/>
              <a:t>전창수</a:t>
            </a:r>
            <a:r>
              <a:rPr lang="en-US" altLang="ko-KR" dirty="0"/>
              <a:t>, </a:t>
            </a:r>
            <a:r>
              <a:rPr lang="ko-KR" altLang="en-US" dirty="0"/>
              <a:t>강태현</a:t>
            </a:r>
            <a:r>
              <a:rPr lang="en-US" altLang="ko-KR" dirty="0"/>
              <a:t>,</a:t>
            </a:r>
            <a:r>
              <a:rPr lang="ko-KR" altLang="en-US" dirty="0"/>
              <a:t> 이경재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BC27D-AC42-2994-7502-6EB8F00B9322}"/>
              </a:ext>
            </a:extLst>
          </p:cNvPr>
          <p:cNvSpPr txBox="1"/>
          <p:nvPr/>
        </p:nvSpPr>
        <p:spPr>
          <a:xfrm>
            <a:off x="7020195" y="5960313"/>
            <a:ext cx="409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rPr>
              <a:t>The harmony of AI and </a:t>
            </a:r>
            <a:r>
              <a:rPr lang="en-US" altLang="ko-KR" sz="1200">
                <a:solidFill>
                  <a:schemeClr val="tx2">
                    <a:lumMod val="7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Arial" panose="020B0604020202020204" pitchFamily="34" charset="0"/>
              </a:rPr>
              <a:t>Medical device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956F5E-F7FF-7D48-9E5C-45D55C9AC4B2}"/>
              </a:ext>
            </a:extLst>
          </p:cNvPr>
          <p:cNvGrpSpPr/>
          <p:nvPr/>
        </p:nvGrpSpPr>
        <p:grpSpPr>
          <a:xfrm>
            <a:off x="0" y="4822855"/>
            <a:ext cx="10099079" cy="2042040"/>
            <a:chOff x="-1" y="3717720"/>
            <a:chExt cx="12133263" cy="3142909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357DECE-E33B-D8EB-5DDC-97B18F9D414F}"/>
                </a:ext>
              </a:extLst>
            </p:cNvPr>
            <p:cNvSpPr/>
            <p:nvPr/>
          </p:nvSpPr>
          <p:spPr>
            <a:xfrm>
              <a:off x="-1" y="3719693"/>
              <a:ext cx="12133263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5000"/>
                  </a:srgbClr>
                </a:gs>
                <a:gs pos="100000">
                  <a:schemeClr val="accent1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C11F6C0-B7D0-C5E8-0E46-9B9FDE990DDF}"/>
                </a:ext>
              </a:extLst>
            </p:cNvPr>
            <p:cNvSpPr/>
            <p:nvPr/>
          </p:nvSpPr>
          <p:spPr>
            <a:xfrm>
              <a:off x="1" y="3717720"/>
              <a:ext cx="8564338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alpha val="85000"/>
                  </a:schemeClr>
                </a:gs>
                <a:gs pos="100000">
                  <a:schemeClr val="accent5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C050435-5EFD-B036-5604-12CA8A3E94F6}"/>
                </a:ext>
              </a:extLst>
            </p:cNvPr>
            <p:cNvSpPr/>
            <p:nvPr/>
          </p:nvSpPr>
          <p:spPr>
            <a:xfrm>
              <a:off x="0" y="3722322"/>
              <a:ext cx="6210647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85000"/>
                  </a:schemeClr>
                </a:gs>
                <a:gs pos="100000">
                  <a:schemeClr val="accent5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B5CFA4-78F5-7D47-A6F5-858290A4009E}"/>
              </a:ext>
            </a:extLst>
          </p:cNvPr>
          <p:cNvGrpSpPr/>
          <p:nvPr/>
        </p:nvGrpSpPr>
        <p:grpSpPr>
          <a:xfrm rot="10800000">
            <a:off x="2038634" y="-2629"/>
            <a:ext cx="10099079" cy="2042040"/>
            <a:chOff x="-1" y="3717720"/>
            <a:chExt cx="12133263" cy="3142909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094D6F5D-A808-DF2A-AD03-1B28CC0BCF30}"/>
                </a:ext>
              </a:extLst>
            </p:cNvPr>
            <p:cNvSpPr/>
            <p:nvPr/>
          </p:nvSpPr>
          <p:spPr>
            <a:xfrm>
              <a:off x="-1" y="3719693"/>
              <a:ext cx="12133263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alpha val="85000"/>
                  </a:srgbClr>
                </a:gs>
                <a:gs pos="100000">
                  <a:schemeClr val="accent1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3E1675C-9311-4A2D-CD41-E2CED7742500}"/>
                </a:ext>
              </a:extLst>
            </p:cNvPr>
            <p:cNvSpPr/>
            <p:nvPr/>
          </p:nvSpPr>
          <p:spPr>
            <a:xfrm>
              <a:off x="1" y="3717720"/>
              <a:ext cx="8564338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alpha val="85000"/>
                  </a:schemeClr>
                </a:gs>
                <a:gs pos="100000">
                  <a:schemeClr val="accent5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82A256B-12B4-AE68-DE98-2E8D18A3BB70}"/>
                </a:ext>
              </a:extLst>
            </p:cNvPr>
            <p:cNvSpPr/>
            <p:nvPr/>
          </p:nvSpPr>
          <p:spPr>
            <a:xfrm>
              <a:off x="0" y="3722322"/>
              <a:ext cx="6210647" cy="3138307"/>
            </a:xfrm>
            <a:custGeom>
              <a:avLst/>
              <a:gdLst>
                <a:gd name="connsiteX0" fmla="*/ 0 w 6719217"/>
                <a:gd name="connsiteY0" fmla="*/ 0 h 3138307"/>
                <a:gd name="connsiteX1" fmla="*/ 22723 w 6719217"/>
                <a:gd name="connsiteY1" fmla="*/ 144579 h 3138307"/>
                <a:gd name="connsiteX2" fmla="*/ 6524643 w 6719217"/>
                <a:gd name="connsiteY2" fmla="*/ 3133968 h 3138307"/>
                <a:gd name="connsiteX3" fmla="*/ 6715285 w 6719217"/>
                <a:gd name="connsiteY3" fmla="*/ 3136301 h 3138307"/>
                <a:gd name="connsiteX4" fmla="*/ 6719217 w 6719217"/>
                <a:gd name="connsiteY4" fmla="*/ 3138307 h 3138307"/>
                <a:gd name="connsiteX5" fmla="*/ 0 w 6719217"/>
                <a:gd name="connsiteY5" fmla="*/ 3138307 h 313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19217" h="3138307">
                  <a:moveTo>
                    <a:pt x="0" y="0"/>
                  </a:moveTo>
                  <a:lnTo>
                    <a:pt x="22723" y="144579"/>
                  </a:lnTo>
                  <a:cubicBezTo>
                    <a:pt x="363906" y="1770061"/>
                    <a:pt x="3117969" y="3050417"/>
                    <a:pt x="6524643" y="3133968"/>
                  </a:cubicBezTo>
                  <a:lnTo>
                    <a:pt x="6715285" y="3136301"/>
                  </a:lnTo>
                  <a:lnTo>
                    <a:pt x="6719217" y="3138307"/>
                  </a:lnTo>
                  <a:lnTo>
                    <a:pt x="0" y="313830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85000"/>
                  </a:schemeClr>
                </a:gs>
                <a:gs pos="100000">
                  <a:schemeClr val="accent5">
                    <a:lumMod val="20000"/>
                    <a:lumOff val="80000"/>
                    <a:alpha val="8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6E7CD9-EDB8-3CD6-C098-494F986308E6}"/>
              </a:ext>
            </a:extLst>
          </p:cNvPr>
          <p:cNvGrpSpPr/>
          <p:nvPr/>
        </p:nvGrpSpPr>
        <p:grpSpPr>
          <a:xfrm>
            <a:off x="7074375" y="4762123"/>
            <a:ext cx="1548758" cy="433966"/>
            <a:chOff x="7182169" y="4802104"/>
            <a:chExt cx="1548758" cy="41598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6BA327-959A-7FEC-F56A-4554F5A357B2}"/>
                </a:ext>
              </a:extLst>
            </p:cNvPr>
            <p:cNvSpPr/>
            <p:nvPr/>
          </p:nvSpPr>
          <p:spPr>
            <a:xfrm>
              <a:off x="7182169" y="4802104"/>
              <a:ext cx="1548758" cy="415988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66C2D3FA-F636-8465-10EC-9FF63F566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055" y="4890673"/>
              <a:ext cx="1332734" cy="26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691251-9B72-6932-BD76-5316A758CEAB}"/>
              </a:ext>
            </a:extLst>
          </p:cNvPr>
          <p:cNvGrpSpPr/>
          <p:nvPr/>
        </p:nvGrpSpPr>
        <p:grpSpPr>
          <a:xfrm>
            <a:off x="7074375" y="5362265"/>
            <a:ext cx="1548758" cy="415988"/>
            <a:chOff x="8942339" y="4797152"/>
            <a:chExt cx="1372764" cy="41598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D5FDDBE-0C14-E7C7-C950-73F116667A3F}"/>
                </a:ext>
              </a:extLst>
            </p:cNvPr>
            <p:cNvSpPr/>
            <p:nvPr/>
          </p:nvSpPr>
          <p:spPr>
            <a:xfrm>
              <a:off x="8942339" y="4797152"/>
              <a:ext cx="1372764" cy="415988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충북대학교 씨앗">
              <a:extLst>
                <a:ext uri="{FF2B5EF4-FFF2-40B4-BE49-F238E27FC236}">
                  <a16:creationId xmlns:a16="http://schemas.microsoft.com/office/drawing/2014/main" id="{95338FE6-5884-A66B-3064-521CCD9E2C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4" t="9703" r="5634" b="12101"/>
            <a:stretch/>
          </p:blipFill>
          <p:spPr bwMode="auto">
            <a:xfrm>
              <a:off x="9064663" y="4814203"/>
              <a:ext cx="1092985" cy="38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969B75-7A26-E616-4FFD-C9EEC2618F43}"/>
              </a:ext>
            </a:extLst>
          </p:cNvPr>
          <p:cNvGrpSpPr/>
          <p:nvPr/>
        </p:nvGrpSpPr>
        <p:grpSpPr>
          <a:xfrm>
            <a:off x="8868700" y="5368070"/>
            <a:ext cx="1799138" cy="415988"/>
            <a:chOff x="8996744" y="5594677"/>
            <a:chExt cx="1799138" cy="41598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83733EE-9490-2961-7418-2A60CC6A11EA}"/>
                </a:ext>
              </a:extLst>
            </p:cNvPr>
            <p:cNvSpPr/>
            <p:nvPr/>
          </p:nvSpPr>
          <p:spPr>
            <a:xfrm>
              <a:off x="8996744" y="5594677"/>
              <a:ext cx="1799138" cy="415988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텍스트, 스크린샷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EB6AA37-8B34-92F9-3090-F699BD4E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38" t="14959" r="13968" b="67872"/>
            <a:stretch/>
          </p:blipFill>
          <p:spPr>
            <a:xfrm>
              <a:off x="9067210" y="5612995"/>
              <a:ext cx="1690686" cy="37481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79A74D-2D19-6E2E-C981-16151A03DDDD}"/>
              </a:ext>
            </a:extLst>
          </p:cNvPr>
          <p:cNvGrpSpPr/>
          <p:nvPr/>
        </p:nvGrpSpPr>
        <p:grpSpPr>
          <a:xfrm>
            <a:off x="8868700" y="4757849"/>
            <a:ext cx="1428446" cy="433966"/>
            <a:chOff x="9018040" y="4640796"/>
            <a:chExt cx="1873127" cy="613829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2BE317B-8C88-1C3C-2688-A882717B058A}"/>
                </a:ext>
              </a:extLst>
            </p:cNvPr>
            <p:cNvSpPr/>
            <p:nvPr/>
          </p:nvSpPr>
          <p:spPr>
            <a:xfrm>
              <a:off x="9018040" y="4659608"/>
              <a:ext cx="1873127" cy="595017"/>
            </a:xfrm>
            <a:prstGeom prst="round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661FA3B-3FB4-4903-9D60-C7C268777EE9}"/>
                </a:ext>
              </a:extLst>
            </p:cNvPr>
            <p:cNvGrpSpPr/>
            <p:nvPr/>
          </p:nvGrpSpPr>
          <p:grpSpPr>
            <a:xfrm>
              <a:off x="9101233" y="4640796"/>
              <a:ext cx="1695346" cy="604397"/>
              <a:chOff x="9101233" y="4640796"/>
              <a:chExt cx="1695346" cy="604397"/>
            </a:xfrm>
          </p:grpSpPr>
          <p:pic>
            <p:nvPicPr>
              <p:cNvPr id="4098" name="Picture 2" descr="BOAS-SE">
                <a:extLst>
                  <a:ext uri="{FF2B5EF4-FFF2-40B4-BE49-F238E27FC236}">
                    <a16:creationId xmlns:a16="http://schemas.microsoft.com/office/drawing/2014/main" id="{6AA44A60-4755-5569-A36D-01ED204B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561"/>
              <a:stretch/>
            </p:blipFill>
            <p:spPr bwMode="auto">
              <a:xfrm>
                <a:off x="9101233" y="4662217"/>
                <a:ext cx="568548" cy="582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BOAS-SE">
                <a:extLst>
                  <a:ext uri="{FF2B5EF4-FFF2-40B4-BE49-F238E27FC236}">
                    <a16:creationId xmlns:a16="http://schemas.microsoft.com/office/drawing/2014/main" id="{6B24F0B4-94EE-CDBC-DF0B-E275BEEAB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/>
              <a:stretch/>
            </p:blipFill>
            <p:spPr bwMode="auto">
              <a:xfrm>
                <a:off x="9618228" y="4640796"/>
                <a:ext cx="1178351" cy="582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6C099D-917B-B77D-15DC-5E9EC563E49E}"/>
              </a:ext>
            </a:extLst>
          </p:cNvPr>
          <p:cNvSpPr txBox="1"/>
          <p:nvPr/>
        </p:nvSpPr>
        <p:spPr>
          <a:xfrm>
            <a:off x="6904753" y="1650825"/>
            <a:ext cx="505079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+mn-ea"/>
              </a:rPr>
              <a:t>[</a:t>
            </a:r>
            <a:r>
              <a:rPr lang="ko-KR" altLang="en-US" sz="2400" b="1" dirty="0" err="1">
                <a:solidFill>
                  <a:schemeClr val="accent1"/>
                </a:solidFill>
                <a:latin typeface="+mn-ea"/>
              </a:rPr>
              <a:t>어프렌티스</a:t>
            </a:r>
            <a:r>
              <a:rPr lang="ko-KR" altLang="en-US" sz="2400" b="1" dirty="0">
                <a:solidFill>
                  <a:schemeClr val="accent1"/>
                </a:solidFill>
                <a:latin typeface="+mn-ea"/>
              </a:rPr>
              <a:t> 프로젝트</a:t>
            </a:r>
            <a:r>
              <a:rPr lang="en-US" altLang="ko-KR" sz="2400" b="1" dirty="0">
                <a:solidFill>
                  <a:schemeClr val="accent1"/>
                </a:solidFill>
                <a:latin typeface="+mn-ea"/>
              </a:rPr>
              <a:t>] </a:t>
            </a:r>
            <a:r>
              <a:rPr lang="ko-KR" altLang="en-US" sz="2400" b="1" dirty="0">
                <a:solidFill>
                  <a:schemeClr val="accent1"/>
                </a:solidFill>
                <a:latin typeface="+mn-ea"/>
              </a:rPr>
              <a:t>최종발표</a:t>
            </a:r>
            <a:endParaRPr lang="en-US" altLang="ko-KR" sz="2400" b="1" dirty="0">
              <a:solidFill>
                <a:schemeClr val="accent1"/>
              </a:solidFill>
              <a:latin typeface="+mn-ea"/>
            </a:endParaRPr>
          </a:p>
          <a:p>
            <a:endParaRPr lang="en-US" altLang="ko-KR" sz="700" b="1" dirty="0">
              <a:solidFill>
                <a:schemeClr val="accent1"/>
              </a:solidFill>
              <a:latin typeface="+mn-ea"/>
            </a:endParaRPr>
          </a:p>
          <a:p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PCA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설정과 </a:t>
            </a:r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PONV</a:t>
            </a:r>
            <a:r>
              <a:rPr lang="ko-KR" altLang="en-US" sz="36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분석</a:t>
            </a:r>
            <a:endParaRPr lang="en-US" altLang="ko-KR" sz="36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(PCA settings and PONV analysis)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767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558028-E52F-BD71-2377-BBD0D3E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4C7BE-AE5A-3CD3-2A47-04F149530E98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592" b="1" dirty="0">
                <a:solidFill>
                  <a:schemeClr val="bg1"/>
                </a:solidFill>
                <a:latin typeface="+mn-ea"/>
              </a:rPr>
              <a:t>Analysis Guide : 6</a:t>
            </a: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가지 데이터 분석</a:t>
            </a:r>
            <a:endParaRPr lang="en-US" altLang="ko-KR" sz="1592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BC2000-0EE2-2408-748E-5C7025F5AB20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FD394E4-BC43-69C8-BE13-D67610F16FA8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50923-86E8-AF02-0F4F-43207D10EF84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01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4618D1C-0222-3F36-5559-C592B712652E}"/>
              </a:ext>
            </a:extLst>
          </p:cNvPr>
          <p:cNvGrpSpPr/>
          <p:nvPr/>
        </p:nvGrpSpPr>
        <p:grpSpPr>
          <a:xfrm>
            <a:off x="277355" y="1082820"/>
            <a:ext cx="5602745" cy="1101580"/>
            <a:chOff x="277355" y="1082820"/>
            <a:chExt cx="5602745" cy="11015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85A2DC-990C-382A-05CB-9304392A6017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5D7BB3-FFC6-B1C2-A4F0-1D23317F5B98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85CFAA-01FB-6911-D3FB-9D1473B348B7}"/>
                </a:ext>
              </a:extLst>
            </p:cNvPr>
            <p:cNvSpPr txBox="1"/>
            <p:nvPr/>
          </p:nvSpPr>
          <p:spPr>
            <a:xfrm>
              <a:off x="969944" y="1106770"/>
              <a:ext cx="3512511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kern="1200" dirty="0"/>
                <a:t>통증과 </a:t>
              </a:r>
              <a:r>
                <a:rPr lang="en-US" altLang="ko-KR" dirty="0"/>
                <a:t>PONV</a:t>
              </a:r>
              <a:r>
                <a:rPr lang="ko-KR" altLang="en-US" dirty="0"/>
                <a:t>의 관계</a:t>
              </a:r>
              <a:endParaRPr lang="ko-KR" altLang="en-US" kern="12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CC84DBE-7066-EE0D-4A2C-C0E01EF47766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EEE84B-419D-D353-6328-2C554B694C4C}"/>
              </a:ext>
            </a:extLst>
          </p:cNvPr>
          <p:cNvGrpSpPr/>
          <p:nvPr/>
        </p:nvGrpSpPr>
        <p:grpSpPr>
          <a:xfrm>
            <a:off x="1818159" y="5323968"/>
            <a:ext cx="7920880" cy="1074698"/>
            <a:chOff x="473963" y="111572"/>
            <a:chExt cx="4811108" cy="6440444"/>
          </a:xfrm>
          <a:solidFill>
            <a:schemeClr val="bg1"/>
          </a:solidFill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3E78267-8B7C-AD11-292C-315F3ACAD2CE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F96EFCE-5493-0FD0-5B05-6861A9B345C7}"/>
                </a:ext>
              </a:extLst>
            </p:cNvPr>
            <p:cNvSpPr/>
            <p:nvPr/>
          </p:nvSpPr>
          <p:spPr>
            <a:xfrm>
              <a:off x="473963" y="111572"/>
              <a:ext cx="4742694" cy="5917128"/>
            </a:xfrm>
            <a:prstGeom prst="roundRect">
              <a:avLst>
                <a:gd name="adj" fmla="val 3310"/>
              </a:avLst>
            </a:prstGeom>
            <a:grpFill/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EMR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통한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가지 데이터 분석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각기 다른 데이터와의 상관관계를 모델링 및 예측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시각화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그에 따른 맞춤형 적정 투약량 데이터 확보 기대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8FE6930-2C8A-BC3C-126B-45F1880C8042}"/>
              </a:ext>
            </a:extLst>
          </p:cNvPr>
          <p:cNvGrpSpPr/>
          <p:nvPr/>
        </p:nvGrpSpPr>
        <p:grpSpPr>
          <a:xfrm>
            <a:off x="277355" y="2506838"/>
            <a:ext cx="5602745" cy="1101580"/>
            <a:chOff x="277355" y="1082820"/>
            <a:chExt cx="5602745" cy="110158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0619DE6-D58D-D711-78A1-EA7A85377047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1668CE-D855-FD0D-34B3-71C4BC21AB0B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06D4556-425E-3578-048A-D6737ABD277B}"/>
                </a:ext>
              </a:extLst>
            </p:cNvPr>
            <p:cNvSpPr txBox="1"/>
            <p:nvPr/>
          </p:nvSpPr>
          <p:spPr>
            <a:xfrm>
              <a:off x="969944" y="1106770"/>
              <a:ext cx="4592631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defTabSz="53340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/>
                <a:t>Strong features, pain scores </a:t>
              </a:r>
              <a:r>
                <a:rPr lang="ko-KR" altLang="en-US" dirty="0"/>
                <a:t>및 </a:t>
              </a:r>
              <a:endParaRPr lang="en-US" altLang="ko-KR" dirty="0"/>
            </a:p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dirty="0"/>
                <a:t>PONV </a:t>
              </a:r>
              <a:r>
                <a:rPr lang="ko-KR" altLang="en-US" dirty="0"/>
                <a:t>간의 상관 관계</a:t>
              </a:r>
              <a:r>
                <a:rPr lang="en-US" altLang="ko-KR" dirty="0"/>
                <a:t>(</a:t>
              </a:r>
              <a:r>
                <a:rPr lang="ko-KR" altLang="en-US" dirty="0" err="1"/>
                <a:t>히트맵</a:t>
              </a:r>
              <a:r>
                <a:rPr lang="ko-KR" altLang="en-US" dirty="0"/>
                <a:t> 시각화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F4320C5-AE31-6912-8F00-26C253AD0948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284EE80-685E-3155-F2E4-16A81D1BB6B6}"/>
              </a:ext>
            </a:extLst>
          </p:cNvPr>
          <p:cNvGrpSpPr/>
          <p:nvPr/>
        </p:nvGrpSpPr>
        <p:grpSpPr>
          <a:xfrm>
            <a:off x="277355" y="3947766"/>
            <a:ext cx="5602745" cy="1101580"/>
            <a:chOff x="277355" y="1082820"/>
            <a:chExt cx="5602745" cy="110158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EFBFC6-4F16-09DF-809B-85B230254AB3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4B5A1B6-D599-78BE-9706-B675505523C9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0FCF2F-DE8E-C394-9F85-6B22DCF299A7}"/>
                </a:ext>
              </a:extLst>
            </p:cNvPr>
            <p:cNvSpPr txBox="1"/>
            <p:nvPr/>
          </p:nvSpPr>
          <p:spPr>
            <a:xfrm>
              <a:off x="969944" y="1106770"/>
              <a:ext cx="4846626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kern="1200" dirty="0"/>
                <a:t>성별</a:t>
              </a:r>
              <a:r>
                <a:rPr lang="en-US" altLang="ko-KR" kern="1200" dirty="0"/>
                <a:t>, </a:t>
              </a:r>
              <a:r>
                <a:rPr lang="ko-KR" altLang="en-US" kern="1200" dirty="0"/>
                <a:t>나이</a:t>
              </a:r>
              <a:r>
                <a:rPr lang="en-US" altLang="ko-KR" kern="1200" dirty="0"/>
                <a:t>, </a:t>
              </a:r>
              <a:r>
                <a:rPr lang="ko-KR" altLang="en-US" kern="1200" dirty="0"/>
                <a:t>신장</a:t>
              </a:r>
              <a:r>
                <a:rPr lang="en-US" altLang="ko-KR" kern="1200" dirty="0"/>
                <a:t>, </a:t>
              </a:r>
              <a:r>
                <a:rPr lang="ko-KR" altLang="en-US" kern="1200" dirty="0"/>
                <a:t>체중</a:t>
              </a:r>
              <a:r>
                <a:rPr lang="en-US" altLang="ko-KR" kern="1200" dirty="0"/>
                <a:t>, </a:t>
              </a:r>
              <a:r>
                <a:rPr lang="ko-KR" altLang="en-US" kern="1200" dirty="0"/>
                <a:t>수술과와 </a:t>
              </a:r>
              <a:r>
                <a:rPr lang="en-US" altLang="ko-KR" kern="1200" dirty="0"/>
                <a:t>PONV </a:t>
              </a:r>
              <a:r>
                <a:rPr lang="ko-KR" altLang="en-US" kern="1200" dirty="0"/>
                <a:t>간의 관계 분석 및 해석 </a:t>
              </a: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DCDF6D7-5ABD-3F90-C086-8FD1D9C75860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8C78E0F-6561-319D-4A6A-5981EB5E9DBB}"/>
              </a:ext>
            </a:extLst>
          </p:cNvPr>
          <p:cNvGrpSpPr/>
          <p:nvPr/>
        </p:nvGrpSpPr>
        <p:grpSpPr>
          <a:xfrm>
            <a:off x="6138639" y="1082820"/>
            <a:ext cx="5602745" cy="1101580"/>
            <a:chOff x="277355" y="1082820"/>
            <a:chExt cx="5602745" cy="110158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950482D-F1DB-4383-B48C-6C5B78B6DDF7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5ED8785-498E-6BC9-3C20-1C8411045A2A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D3D19D-B024-83FA-146E-1FEED6D211F5}"/>
                </a:ext>
              </a:extLst>
            </p:cNvPr>
            <p:cNvSpPr txBox="1"/>
            <p:nvPr/>
          </p:nvSpPr>
          <p:spPr>
            <a:xfrm>
              <a:off x="969944" y="1106770"/>
              <a:ext cx="4846626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/>
                <a:t>성별</a:t>
              </a:r>
              <a:r>
                <a:rPr lang="en-US" altLang="ko-KR" dirty="0"/>
                <a:t>, </a:t>
              </a:r>
              <a:r>
                <a:rPr lang="ko-KR" altLang="en-US" dirty="0"/>
                <a:t>나이</a:t>
              </a:r>
              <a:r>
                <a:rPr lang="en-US" altLang="ko-KR" dirty="0"/>
                <a:t>, </a:t>
              </a:r>
              <a:r>
                <a:rPr lang="ko-KR" altLang="en-US" dirty="0"/>
                <a:t>신장</a:t>
              </a:r>
              <a:r>
                <a:rPr lang="en-US" altLang="ko-KR" dirty="0"/>
                <a:t>, </a:t>
              </a:r>
              <a:r>
                <a:rPr lang="ko-KR" altLang="en-US" dirty="0"/>
                <a:t>체중</a:t>
              </a:r>
              <a:r>
                <a:rPr lang="en-US" altLang="ko-KR" dirty="0"/>
                <a:t>, </a:t>
              </a:r>
              <a:r>
                <a:rPr lang="ko-KR" altLang="en-US" dirty="0"/>
                <a:t>수술과가 </a:t>
              </a:r>
              <a:r>
                <a:rPr lang="en-US" altLang="ko-KR" dirty="0"/>
                <a:t>PONV</a:t>
              </a:r>
              <a:r>
                <a:rPr lang="ko-KR" altLang="en-US" dirty="0"/>
                <a:t>에 미치는 영향 순서</a:t>
              </a: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54C47C8-15D1-E1D3-B51A-559280D9AC23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5DD9DD3-74C4-BC95-2AC0-2E171A6F788A}"/>
              </a:ext>
            </a:extLst>
          </p:cNvPr>
          <p:cNvGrpSpPr/>
          <p:nvPr/>
        </p:nvGrpSpPr>
        <p:grpSpPr>
          <a:xfrm>
            <a:off x="6138639" y="2506838"/>
            <a:ext cx="5602745" cy="1101580"/>
            <a:chOff x="277355" y="1082820"/>
            <a:chExt cx="5602745" cy="110158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BC35DC0-E9EC-FB57-C3EB-AF5ED4C4F1A1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13F381A-8C15-72AC-7B4C-E3C7C79E16FF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1CA7D5-8CF2-3B96-16B0-128C0FD32286}"/>
                </a:ext>
              </a:extLst>
            </p:cNvPr>
            <p:cNvSpPr txBox="1"/>
            <p:nvPr/>
          </p:nvSpPr>
          <p:spPr>
            <a:xfrm>
              <a:off x="969944" y="1106770"/>
              <a:ext cx="4563995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dirty="0">
                  <a:uFill>
                    <a:solidFill>
                      <a:srgbClr val="000000"/>
                    </a:solidFill>
                  </a:uFill>
                  <a:latin typeface="맑은 고딕"/>
                  <a:cs typeface="맑은 고딕"/>
                </a:rPr>
                <a:t>PCA </a:t>
              </a:r>
              <a:r>
                <a:rPr lang="ko-KR" altLang="en-US" dirty="0">
                  <a:uFill>
                    <a:solidFill>
                      <a:srgbClr val="000000"/>
                    </a:solidFill>
                  </a:uFill>
                  <a:latin typeface="맑은 고딕"/>
                  <a:cs typeface="맑은 고딕"/>
                </a:rPr>
                <a:t>설정과 </a:t>
              </a:r>
              <a:r>
                <a:rPr lang="en-US" altLang="ko-KR" dirty="0">
                  <a:uFill>
                    <a:solidFill>
                      <a:srgbClr val="000000"/>
                    </a:solidFill>
                  </a:uFill>
                  <a:latin typeface="맑은 고딕"/>
                  <a:cs typeface="맑은 고딕"/>
                </a:rPr>
                <a:t>PONV</a:t>
              </a:r>
              <a:r>
                <a:rPr lang="ko-KR" altLang="en-US" dirty="0">
                  <a:uFill>
                    <a:solidFill>
                      <a:srgbClr val="000000"/>
                    </a:solidFill>
                  </a:uFill>
                  <a:latin typeface="맑은 고딕"/>
                  <a:cs typeface="맑은 고딕"/>
                </a:rPr>
                <a:t>의 상관관계 분석 </a:t>
              </a: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166D17CF-CD6C-76E9-255D-58A73D88EA4F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2B6A4BD-6328-BE23-B5F5-0176474C4052}"/>
              </a:ext>
            </a:extLst>
          </p:cNvPr>
          <p:cNvGrpSpPr/>
          <p:nvPr/>
        </p:nvGrpSpPr>
        <p:grpSpPr>
          <a:xfrm>
            <a:off x="6138639" y="3947766"/>
            <a:ext cx="5602745" cy="1101580"/>
            <a:chOff x="277355" y="1082820"/>
            <a:chExt cx="5602745" cy="110158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37EC6C9-914F-D03C-FF5A-604298706E69}"/>
                </a:ext>
              </a:extLst>
            </p:cNvPr>
            <p:cNvSpPr/>
            <p:nvPr/>
          </p:nvSpPr>
          <p:spPr>
            <a:xfrm>
              <a:off x="842609" y="1165242"/>
              <a:ext cx="5037491" cy="101915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C3631FD-D28F-DEC8-35F7-3C81840E1A25}"/>
                </a:ext>
              </a:extLst>
            </p:cNvPr>
            <p:cNvSpPr/>
            <p:nvPr/>
          </p:nvSpPr>
          <p:spPr>
            <a:xfrm>
              <a:off x="969943" y="1106770"/>
              <a:ext cx="4846627" cy="1024972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8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FFEC448-E653-B916-68A2-765FDDBA6B6E}"/>
                </a:ext>
              </a:extLst>
            </p:cNvPr>
            <p:cNvSpPr txBox="1"/>
            <p:nvPr/>
          </p:nvSpPr>
          <p:spPr>
            <a:xfrm>
              <a:off x="969944" y="1106770"/>
              <a:ext cx="4910156" cy="102497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0635" tIns="30480" rIns="30480" bIns="30480" numCol="1" spcCol="1270" anchor="ctr" anchorCtr="0">
              <a:noAutofit/>
            </a:bodyPr>
            <a:lstStyle/>
            <a:p>
              <a:pPr marL="0" lvl="0" indent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kern="1200" dirty="0"/>
                <a:t>PCA</a:t>
              </a:r>
              <a:r>
                <a:rPr lang="ko-KR" altLang="en-US" kern="1200" dirty="0"/>
                <a:t>설정 변수와 </a:t>
              </a:r>
              <a:r>
                <a:rPr lang="en-US" altLang="ko-KR" kern="1200" dirty="0"/>
                <a:t>PONV</a:t>
              </a:r>
              <a:r>
                <a:rPr lang="ko-KR" altLang="en-US" kern="1200" dirty="0"/>
                <a:t>의 다변량 회귀분석 </a:t>
              </a: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CD07835-8E8B-543A-DE85-5A1257E700E5}"/>
                </a:ext>
              </a:extLst>
            </p:cNvPr>
            <p:cNvSpPr/>
            <p:nvPr/>
          </p:nvSpPr>
          <p:spPr>
            <a:xfrm>
              <a:off x="277355" y="1082820"/>
              <a:ext cx="1015596" cy="1074698"/>
            </a:xfrm>
            <a:prstGeom prst="ellipse">
              <a:avLst/>
            </a:prstGeom>
            <a:ln w="508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0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B62E-35EB-D2EB-DB14-9CFC0CD6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9339E6-E608-A5C3-FE3A-DF492BFD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CDCD7-67EE-A003-40B7-E7E6C8DF45ED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50CB6-F6A6-E529-E4DA-229D8938A08E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397B160-1C1C-9103-62CB-37CEE0DFCD9F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ED5CFB-13A1-4FF3-47D7-C0303A4B5F89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00F198-8328-A4F6-1305-3D4AB24FAC2D}"/>
              </a:ext>
            </a:extLst>
          </p:cNvPr>
          <p:cNvSpPr txBox="1"/>
          <p:nvPr/>
        </p:nvSpPr>
        <p:spPr>
          <a:xfrm>
            <a:off x="594023" y="764704"/>
            <a:ext cx="381642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b="1" dirty="0"/>
              <a:t>통증</a:t>
            </a:r>
            <a:r>
              <a:rPr lang="en-US" altLang="ko-KR" sz="1600" b="1" dirty="0"/>
              <a:t>(NRS)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PONV</a:t>
            </a:r>
            <a:r>
              <a:rPr lang="ko-KR" altLang="en-US" sz="1600" b="1" dirty="0"/>
              <a:t>의 관계 분석</a:t>
            </a:r>
            <a:endParaRPr lang="en-US" altLang="ko-KR" sz="1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164553-1373-8779-9823-BA6F27C3AF71}"/>
              </a:ext>
            </a:extLst>
          </p:cNvPr>
          <p:cNvGrpSpPr/>
          <p:nvPr/>
        </p:nvGrpSpPr>
        <p:grpSpPr>
          <a:xfrm>
            <a:off x="378001" y="1290581"/>
            <a:ext cx="6336701" cy="5316852"/>
            <a:chOff x="371323" y="416005"/>
            <a:chExt cx="8384977" cy="62835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664F41F-D2C8-B916-3797-4A9D246CA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323" y="3392325"/>
              <a:ext cx="3982921" cy="326916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F384160-057A-A684-F304-35F62920D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345" y="3392325"/>
              <a:ext cx="4183955" cy="330721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D883DE9-8183-5D66-F0D1-CCB2F618A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056" y="416005"/>
              <a:ext cx="6620799" cy="26864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0C7F06-1CBE-EFCD-DD09-5B225CD99A48}"/>
              </a:ext>
            </a:extLst>
          </p:cNvPr>
          <p:cNvGrpSpPr/>
          <p:nvPr/>
        </p:nvGrpSpPr>
        <p:grpSpPr>
          <a:xfrm>
            <a:off x="6906293" y="1078636"/>
            <a:ext cx="4848969" cy="5590724"/>
            <a:chOff x="7290767" y="1078636"/>
            <a:chExt cx="4464495" cy="55907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3C00F1E-7E94-A5E4-9CBF-DDCE6C53F14A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B9BD8FEC-B9CA-41EF-5F8C-6F0BD8D70030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4C044DB9-2A6F-7BB1-45EF-DE11A98ED6F1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7DA252-3DEB-041A-25FB-98C3064DF17E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4616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endParaRPr lang="ko-KR" altLang="en-US" sz="1400" b="1" dirty="0"/>
            </a:p>
            <a:p>
              <a:r>
                <a:rPr lang="ko-KR" altLang="en-US" sz="1400" b="1" dirty="0"/>
                <a:t>① 최소 통증 점수</a:t>
              </a:r>
              <a:r>
                <a:rPr lang="en-US" altLang="ko-KR" sz="1400" b="1" dirty="0"/>
                <a:t>(Min_nrs_pod0)</a:t>
              </a:r>
              <a:r>
                <a:rPr lang="ko-KR" altLang="en-US" sz="1400" b="1" dirty="0"/>
                <a:t>와 </a:t>
              </a:r>
              <a:r>
                <a:rPr lang="en-US" altLang="ko-KR" sz="1400" b="1" dirty="0"/>
                <a:t>PONV</a:t>
              </a:r>
              <a:endParaRPr lang="en-US" altLang="ko-KR" sz="1400" dirty="0"/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산점도를 통해 최소 통증 점수와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간에 약한 양의 상관관계가 관찰됨</a:t>
              </a:r>
              <a:r>
                <a:rPr lang="en-US" altLang="ko-KR" sz="1400" dirty="0"/>
                <a:t>.</a:t>
              </a:r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상관계수 </a:t>
              </a:r>
              <a:r>
                <a:rPr lang="en-US" altLang="ko-KR" sz="1400" dirty="0"/>
                <a:t>: </a:t>
              </a:r>
              <a:r>
                <a:rPr lang="en-US" altLang="ko-KR" sz="1400" b="1" dirty="0"/>
                <a:t>0.109</a:t>
              </a:r>
              <a:endParaRPr lang="ko-KR" altLang="en-US" sz="1400" dirty="0"/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통증 점수가 높을수록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가 약간 증가할 가능성을 시사함</a:t>
              </a:r>
              <a:r>
                <a:rPr lang="en-US" altLang="ko-KR" sz="1400" dirty="0"/>
                <a:t>.</a:t>
              </a:r>
            </a:p>
            <a:p>
              <a:pPr marL="742950" lvl="1" indent="-285750">
                <a:buFont typeface="+mj-lt"/>
                <a:buAutoNum type="arabicPeriod"/>
              </a:pPr>
              <a:endParaRPr lang="en-US" altLang="ko-KR" sz="1400" dirty="0"/>
            </a:p>
            <a:p>
              <a:r>
                <a:rPr lang="ko-KR" altLang="en-US" sz="1400" b="1" dirty="0"/>
                <a:t>② 최대 통증 점수</a:t>
              </a:r>
              <a:r>
                <a:rPr lang="en-US" altLang="ko-KR" sz="1400" b="1" dirty="0"/>
                <a:t>(Max_nrs_pod0)</a:t>
              </a:r>
              <a:r>
                <a:rPr lang="ko-KR" altLang="en-US" sz="1400" b="1" dirty="0"/>
                <a:t>와 </a:t>
              </a:r>
              <a:r>
                <a:rPr lang="en-US" altLang="ko-KR" sz="1400" b="1" dirty="0"/>
                <a:t>PONV</a:t>
              </a:r>
              <a:endParaRPr lang="en-US" altLang="ko-KR" sz="1400" dirty="0"/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최대 통증 점수와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사이에도 약한 양의 상관관계가 관찰됨</a:t>
              </a:r>
              <a:r>
                <a:rPr lang="en-US" altLang="ko-KR" sz="1400" dirty="0"/>
                <a:t>.</a:t>
              </a:r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상관계수</a:t>
              </a:r>
              <a:r>
                <a:rPr lang="en-US" altLang="ko-KR" sz="1400" dirty="0"/>
                <a:t>: </a:t>
              </a:r>
              <a:r>
                <a:rPr lang="en-US" altLang="ko-KR" sz="1400" b="1" dirty="0"/>
                <a:t>0.080</a:t>
              </a:r>
              <a:endParaRPr lang="ko-KR" altLang="en-US" sz="1400" dirty="0"/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최대 통증이 높아질수록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가 증가하는 경향이 있지만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영향은 미미함</a:t>
              </a:r>
              <a:r>
                <a:rPr lang="en-US" altLang="ko-KR" sz="1400" dirty="0"/>
                <a:t>.</a:t>
              </a:r>
            </a:p>
            <a:p>
              <a:pPr marL="742950" lvl="1" indent="-285750">
                <a:buFont typeface="+mj-lt"/>
                <a:buAutoNum type="arabicPeriod"/>
              </a:pPr>
              <a:endParaRPr lang="en-US" altLang="ko-KR" sz="1400" dirty="0"/>
            </a:p>
            <a:p>
              <a:r>
                <a:rPr lang="en-US" altLang="ko-KR" sz="1400" b="1" dirty="0"/>
                <a:t>③ </a:t>
              </a:r>
              <a:r>
                <a:rPr lang="ko-KR" altLang="en-US" sz="1400" b="1" dirty="0"/>
                <a:t>해석</a:t>
              </a:r>
              <a:endParaRPr lang="en-US" altLang="ko-KR" sz="1400" b="1" dirty="0"/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통증 점수</a:t>
              </a:r>
              <a:r>
                <a:rPr lang="en-US" altLang="ko-KR" sz="1400" dirty="0"/>
                <a:t>(NRS)</a:t>
              </a:r>
              <a:r>
                <a:rPr lang="ko-KR" altLang="en-US" sz="1400" dirty="0"/>
                <a:t>가 높을수록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발생 가능성이 다소 높아짐</a:t>
              </a:r>
              <a:r>
                <a:rPr lang="en-US" altLang="ko-KR" sz="1400" dirty="0"/>
                <a:t>.</a:t>
              </a:r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그러나 상관관계는 강하지 않음</a:t>
              </a:r>
              <a:r>
                <a:rPr lang="en-US" altLang="ko-KR" sz="1400" dirty="0"/>
                <a:t>.</a:t>
              </a:r>
            </a:p>
            <a:p>
              <a:pPr marL="43200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이는 통증과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가 동일한 원인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예</a:t>
              </a:r>
              <a:r>
                <a:rPr lang="en-US" altLang="ko-KR" sz="1400" dirty="0"/>
                <a:t>: </a:t>
              </a:r>
              <a:r>
                <a:rPr lang="ko-KR" altLang="en-US" sz="1400" b="1" u="sng" dirty="0"/>
                <a:t>약물</a:t>
              </a:r>
              <a:r>
                <a:rPr lang="en-US" altLang="ko-KR" sz="1400" b="1" u="sng" dirty="0"/>
                <a:t>, </a:t>
              </a:r>
              <a:r>
                <a:rPr lang="ko-KR" altLang="en-US" sz="1400" b="1" u="sng" dirty="0"/>
                <a:t>수술의 영향</a:t>
              </a:r>
              <a:r>
                <a:rPr lang="en-US" altLang="ko-KR" sz="1400" b="1" u="sng" dirty="0"/>
                <a:t>)</a:t>
              </a:r>
              <a:r>
                <a:rPr lang="ko-KR" altLang="en-US" sz="1400" b="1" u="sng" dirty="0"/>
                <a:t>에서 비롯될 가능성이 있음을 암시함</a:t>
              </a:r>
              <a:r>
                <a:rPr lang="en-US" altLang="ko-KR" sz="1400" b="1" u="sng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43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21C11-580F-5471-D14F-38FB5AFE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7BD7E-483A-8B4F-3554-ADEDD5F1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A3C69-234B-2BCD-CB37-B41D45681064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72B009-6A8C-1D65-8D69-9360593960E5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48DCDD3-D103-AC81-820C-307420CA5D1E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430051-F3B3-F436-D602-CCE8A869153E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3F06EC-ECF4-40AC-1B91-21B39C9006E3}"/>
              </a:ext>
            </a:extLst>
          </p:cNvPr>
          <p:cNvSpPr txBox="1"/>
          <p:nvPr/>
        </p:nvSpPr>
        <p:spPr>
          <a:xfrm>
            <a:off x="594022" y="764704"/>
            <a:ext cx="7200801" cy="62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en-US" altLang="ko-KR" sz="1600" b="1" dirty="0"/>
              <a:t>Strong features, pain scores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PONV </a:t>
            </a:r>
            <a:r>
              <a:rPr lang="ko-KR" altLang="en-US" sz="1600" b="1" dirty="0"/>
              <a:t>간의 상관 관계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히트맵</a:t>
            </a:r>
            <a:r>
              <a:rPr lang="ko-KR" altLang="en-US" sz="1600" b="1" dirty="0"/>
              <a:t> 시각화</a:t>
            </a:r>
            <a:r>
              <a:rPr lang="en-US" altLang="ko-KR" sz="1600" b="1" dirty="0"/>
              <a:t>)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16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68B191-BB7F-52A0-4FD4-6264E058FB61}"/>
              </a:ext>
            </a:extLst>
          </p:cNvPr>
          <p:cNvGrpSpPr/>
          <p:nvPr/>
        </p:nvGrpSpPr>
        <p:grpSpPr>
          <a:xfrm>
            <a:off x="6426671" y="1292939"/>
            <a:ext cx="5328592" cy="5268378"/>
            <a:chOff x="7290767" y="1078636"/>
            <a:chExt cx="4464495" cy="55907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F369EB9-7155-5BD6-D613-3B2DA554CF73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9B76359-01EE-A559-C562-18FD218D8D50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688FFDAB-3EFC-8300-73D9-A4F4A3FE48E2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214BA1-121B-8089-8745-19DC5EFF0577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3658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통증 점수(최소 및 최대 NRS)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둘 다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PONV와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약하지만 양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(+)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의 상관 관계를 보여</a:t>
              </a:r>
              <a:r>
                <a:rPr lang="ko-KR" altLang="en-US" sz="1400" dirty="0">
                  <a:latin typeface="Arial" panose="020B0604020202020204" pitchFamily="34" charset="0"/>
                </a:rPr>
                <a:t>줌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최대 통증 점수는 최소 통증 점수에 비해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PONV와의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상관 관계가 약간 낮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음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피처 간 상관 관계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통증 점수는 서로 강한 상관 관계가 있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음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이는 공유된 분산 또는 상호 영향을 나타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냄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PONV-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Strong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ko-KR" altLang="ko-KR" sz="16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Features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관계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PCA 관련 변수와 같은 기능은 통증 점수에 비해 더 높은 상관 관계를 보일 수 있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음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43200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이는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다요인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특성을 시사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함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.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6D2BC1A-CDA8-26D2-E83E-227E1540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5" y="1292939"/>
            <a:ext cx="5760640" cy="52683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22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0DB5-C918-46B9-758E-6FB77EF2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A209A5-6A9F-F304-86E8-9CA97B49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4B073-52D3-35B1-5417-9DD76CF01515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E1FCF6-4821-CCDF-1CEE-D7E63CFF3223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D4DEDDE-9ED1-B2D9-5B37-F15CA550212D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E3966E-11BF-B172-0074-D18C2E5FD18F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F17B30-D505-0EC3-FBC6-7AB59F872F2A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나이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신장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체중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수술과와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간의 관계 분석 및 해석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55072C-C4DB-51A4-E6CE-6B837F3DC355}"/>
              </a:ext>
            </a:extLst>
          </p:cNvPr>
          <p:cNvGrpSpPr/>
          <p:nvPr/>
        </p:nvGrpSpPr>
        <p:grpSpPr>
          <a:xfrm>
            <a:off x="354693" y="5003250"/>
            <a:ext cx="5638817" cy="1548141"/>
            <a:chOff x="7290767" y="1078636"/>
            <a:chExt cx="4464495" cy="55907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EDB27B7-41E1-0691-DC32-6801A4284540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6F753E23-DB9D-9C8D-7234-9DFE8089CCB2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F569796-90BC-F80E-7FAD-4D62887772F0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9BFCFF-FB67-0DAF-4E6F-F87C5B3701C6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51127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성별과 </a:t>
              </a:r>
              <a:r>
                <a:rPr kumimoji="0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PONV</a:t>
              </a: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관계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여성에서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평균적으로 더 높은 경향을 보임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이는 여성 환자들이 구역질이나 구토와 같은 증상을 더 많이 경험할 수 있음을 시사함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호르몬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생리학적 차이 또는 약물 반응성의 차이 등이 원인일 수 있음</a:t>
              </a:r>
              <a:r>
                <a:rPr lang="en-US" altLang="ko-KR" sz="1400" dirty="0"/>
                <a:t>. 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19E7512-3C60-6709-1B6B-D98C0986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25" y="1268760"/>
            <a:ext cx="4484909" cy="35283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5AFE04-94FF-0C77-3A0C-C165F60C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87" y="1247031"/>
            <a:ext cx="4517608" cy="35501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9E1E37-A304-3E4B-A1A5-61192ED76507}"/>
              </a:ext>
            </a:extLst>
          </p:cNvPr>
          <p:cNvGrpSpPr/>
          <p:nvPr/>
        </p:nvGrpSpPr>
        <p:grpSpPr>
          <a:xfrm>
            <a:off x="6138639" y="5003250"/>
            <a:ext cx="5674281" cy="1670862"/>
            <a:chOff x="7290767" y="1078636"/>
            <a:chExt cx="4464495" cy="60339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C8067A-3D9B-0F4A-9C41-09E379729079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68EF56A-F4F7-B4DB-95CA-43887A190EF2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31E2A9A8-59E1-1365-05DA-7421956951A7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D0B1F2-3393-C2A0-3ED3-CC3DA1EF5176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5890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6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kumimoji="0" lang="ko-KR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나이와 </a:t>
              </a:r>
              <a:r>
                <a:rPr kumimoji="0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PONV</a:t>
              </a: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관계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젊은 환자일수록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높게 나타나는 경향이 있음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이는 젊은 환자들이 통증이나 구토를 더 민감하게 느낄 수 있으며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약물 대사 능력이나 수술 후 회복 속도와 관련이 있을 가능성을 제기함</a:t>
              </a:r>
              <a:r>
                <a:rPr lang="en-US" altLang="ko-KR" sz="1400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나이가 많아질수록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낮아지는 경향은 관찰됨</a:t>
              </a:r>
              <a:endParaRPr lang="en-US" altLang="ko-KR" sz="1400" dirty="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78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BB48A-FF66-8102-3214-390FE010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9563F3-CED2-AB73-EF22-B748EF07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546C0-9109-198B-CE89-40B15C11633E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C7FE64-E166-228C-684D-1ADD1277B8FF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F5B2E1-9A29-C629-485D-8DA8D96EF476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DCB044-75D5-9BF3-62A3-3859DE438502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D1040AC-AD8C-F142-23E1-883E5112AAC7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나이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신장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체중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수술과와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간의 관계 분석 및 해석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632718-69B3-16A2-4A5D-F4FCCB169054}"/>
              </a:ext>
            </a:extLst>
          </p:cNvPr>
          <p:cNvGrpSpPr/>
          <p:nvPr/>
        </p:nvGrpSpPr>
        <p:grpSpPr>
          <a:xfrm>
            <a:off x="354693" y="5085184"/>
            <a:ext cx="5638817" cy="1466208"/>
            <a:chOff x="7290767" y="1078636"/>
            <a:chExt cx="4464495" cy="55907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B139178-9EBF-120B-EA37-EA6DEE5DD7E1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9B0300A5-C0FD-272C-B264-F07A4BF612A6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D2BEB933-08BC-6D29-86C4-F5B06BB1940E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90A428-35C2-0A40-1062-8FDFDDFA3128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4464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신장과 체중에 따른</a:t>
              </a: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PONV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체중이 가볍고 신장이 작은 </a:t>
              </a:r>
              <a:r>
                <a:rPr lang="ko-KR" altLang="en-US" sz="1400" dirty="0" err="1"/>
                <a:t>환자들에서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높게 나타남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신체 크기가 약물 투여 용량의 효과에 영향을 미치거나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작은 체구의 환자가 약물의 부작용에 더 민감하게 반응할 가능성이 있음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024CD2-C90E-D138-80DA-CE8A5B53C7D7}"/>
              </a:ext>
            </a:extLst>
          </p:cNvPr>
          <p:cNvGrpSpPr/>
          <p:nvPr/>
        </p:nvGrpSpPr>
        <p:grpSpPr>
          <a:xfrm>
            <a:off x="6138639" y="5067360"/>
            <a:ext cx="5674281" cy="1466208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6DA92C5-5010-DCDC-FEEA-1D743EDCB624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B40E91C-F299-6337-3CC6-7F32EF96E00B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8AF472A-6597-F4DC-1E17-C000DAF9ABD6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C898DA-F6F2-169E-D6FE-1E516E41BC93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3784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 수술과 </a:t>
              </a:r>
              <a:r>
                <a:rPr kumimoji="0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PONV</a:t>
              </a:r>
              <a:r>
                <a:rPr kumimoji="0" lang="ko-KR" alt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관계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특정 수술과</a:t>
              </a:r>
              <a:r>
                <a:rPr lang="en-US" altLang="ko-KR" sz="1400" dirty="0"/>
                <a:t>(GY: </a:t>
              </a:r>
              <a:r>
                <a:rPr lang="ko-KR" altLang="en-US" sz="1400" dirty="0"/>
                <a:t>산부인과</a:t>
              </a:r>
              <a:r>
                <a:rPr lang="en-US" altLang="ko-KR" sz="1400" dirty="0"/>
                <a:t>, GS: </a:t>
              </a:r>
              <a:r>
                <a:rPr lang="ko-KR" altLang="en-US" sz="1400" dirty="0"/>
                <a:t>일반외과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상대적으로 높은 경향을 보였음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이는 특정 유형의 수술이 구토를 유발하는 마취제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약물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수술 자체의 영향과 관련이 있을 수 있음</a:t>
              </a:r>
              <a:r>
                <a:rPr lang="en-US" altLang="ko-KR" sz="1400" dirty="0"/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1B78E63-DD21-46BD-355A-6C087447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6" y="1388108"/>
            <a:ext cx="5345431" cy="3577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981E3B-A394-2742-180E-16C0EEA6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05" y="1387943"/>
            <a:ext cx="5352635" cy="35777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080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107-0FA5-FD4B-0385-0B8D6218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4658D9-D9EA-0F4B-8301-7659814A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CD57A-A79D-AD07-47A6-8ABC720E3821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B55181-9B7D-D812-F6D0-66C119CA96E7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150637C-93E2-627C-8058-E98BB3B946BA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706212-2985-386C-6715-F2841F79502C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ACD748-F842-5E67-AA27-0BF713C983A1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나이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신장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체중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수술과가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미치는 영향 순서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8764C5-433B-9262-65AA-F6139DD18FB9}"/>
              </a:ext>
            </a:extLst>
          </p:cNvPr>
          <p:cNvGrpSpPr/>
          <p:nvPr/>
        </p:nvGrpSpPr>
        <p:grpSpPr>
          <a:xfrm>
            <a:off x="4914503" y="1285001"/>
            <a:ext cx="6898417" cy="5248567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4A113F2-0C0C-3899-A476-147701035026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4219ABE-285A-7BC3-EDEB-E347E4730344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A4E7B4B-063F-98E6-9AC5-C475CCC3D1D8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17FD23-0F42-19A7-FBEA-8F48F3BF8393}"/>
                </a:ext>
              </a:extLst>
            </p:cNvPr>
            <p:cNvSpPr txBox="1"/>
            <p:nvPr/>
          </p:nvSpPr>
          <p:spPr>
            <a:xfrm>
              <a:off x="7394517" y="1221809"/>
              <a:ext cx="4320480" cy="4786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400" b="1" dirty="0"/>
                <a:t>영향 순서 및 해석</a:t>
              </a:r>
              <a:endParaRPr lang="en-US" altLang="ko-KR" sz="1400" b="1" dirty="0"/>
            </a:p>
            <a:p>
              <a:endParaRPr lang="en-US" altLang="ko-KR" sz="1400" b="1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lang="ko-KR" altLang="en-US" sz="1400" b="1" dirty="0"/>
                <a:t>수술과 </a:t>
              </a:r>
              <a:r>
                <a:rPr lang="en-US" altLang="ko-KR" sz="1400" b="1" dirty="0"/>
                <a:t>(Surgical Department)</a:t>
              </a:r>
            </a:p>
            <a:p>
              <a:r>
                <a:rPr lang="ko-KR" altLang="en-US" sz="1200" dirty="0"/>
                <a:t>가장 큰 계수를 가진 변수로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특정 수술과가 </a:t>
              </a:r>
              <a:r>
                <a:rPr lang="en-US" altLang="ko-KR" sz="1200" dirty="0"/>
                <a:t>PONV</a:t>
              </a:r>
              <a:r>
                <a:rPr lang="ko-KR" altLang="en-US" sz="1200" dirty="0"/>
                <a:t>에 강한 영향을 미칠 수 있음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이는 수술과 별로 사용되는 마취제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약물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수술 기법의 차이와 관련될 가능성이 큼</a:t>
              </a:r>
              <a:r>
                <a:rPr lang="en-US" altLang="ko-KR" sz="1200" dirty="0"/>
                <a:t>.</a:t>
              </a:r>
            </a:p>
            <a:p>
              <a:endParaRPr lang="en-US" altLang="ko-KR" sz="1400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sz="1400" b="1" dirty="0"/>
                <a:t>체중 </a:t>
              </a:r>
              <a:r>
                <a:rPr lang="en-US" altLang="ko-KR" sz="1400" b="1" dirty="0"/>
                <a:t>(Weight)</a:t>
              </a:r>
            </a:p>
            <a:p>
              <a:r>
                <a:rPr lang="ko-KR" altLang="en-US" sz="1200" dirty="0"/>
                <a:t>체중은 약물의 대사와 용량 설정에 영향을 미치는 중요한 요인임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체구가 작거나 체중이 적은 환자가 약물의 부작용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예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구토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더 민감하게 느낄 가능성이 있음</a:t>
              </a:r>
              <a:r>
                <a:rPr lang="en-US" altLang="ko-KR" sz="1200" dirty="0"/>
                <a:t>.</a:t>
              </a:r>
            </a:p>
            <a:p>
              <a:endParaRPr lang="en-US" altLang="ko-KR" sz="1400" b="1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sz="1400" b="1" dirty="0"/>
                <a:t>성별 </a:t>
              </a:r>
              <a:r>
                <a:rPr lang="en-US" altLang="ko-KR" sz="1400" b="1" dirty="0"/>
                <a:t>(Gender)</a:t>
              </a:r>
            </a:p>
            <a:p>
              <a:r>
                <a:rPr lang="ko-KR" altLang="en-US" sz="1200" dirty="0"/>
                <a:t>성별은 </a:t>
              </a:r>
              <a:r>
                <a:rPr lang="en-US" altLang="ko-KR" sz="1200" dirty="0"/>
                <a:t>PONV</a:t>
              </a:r>
              <a:r>
                <a:rPr lang="ko-KR" altLang="en-US" sz="1200" dirty="0"/>
                <a:t>에 유의미한 영향을 주는 요인 중 하나로 나타남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여성 환자가 남성보다 </a:t>
              </a:r>
              <a:r>
                <a:rPr lang="en-US" altLang="ko-KR" sz="1200" dirty="0"/>
                <a:t>PONV </a:t>
              </a:r>
              <a:r>
                <a:rPr lang="ko-KR" altLang="en-US" sz="1200" dirty="0"/>
                <a:t>점수가 높은 경향을 보였으며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이는 생리학적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호르몬적 차이와 관련이 있을 수 있음</a:t>
              </a:r>
              <a:r>
                <a:rPr lang="en-US" altLang="ko-KR" sz="1200" dirty="0"/>
                <a:t>.</a:t>
              </a:r>
            </a:p>
            <a:p>
              <a:endParaRPr lang="en-US" altLang="ko-KR" sz="1400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 </a:t>
              </a:r>
              <a:r>
                <a:rPr lang="ko-KR" altLang="en-US" sz="1400" b="1" dirty="0"/>
                <a:t>나이 </a:t>
              </a:r>
              <a:r>
                <a:rPr lang="en-US" altLang="ko-KR" sz="1400" b="1" dirty="0"/>
                <a:t>(Age)</a:t>
              </a:r>
            </a:p>
            <a:p>
              <a:r>
                <a:rPr lang="ko-KR" altLang="en-US" sz="1200" dirty="0"/>
                <a:t>나이가 젊을수록 </a:t>
              </a:r>
              <a:r>
                <a:rPr lang="en-US" altLang="ko-KR" sz="1200" dirty="0"/>
                <a:t>PONV </a:t>
              </a:r>
              <a:r>
                <a:rPr lang="ko-KR" altLang="en-US" sz="1200" dirty="0"/>
                <a:t>점수가 높게 나타나는 경향이 있음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젊은 환자는 구토와 관련된 약물 부작용에 더 민감할 가능성이 있음</a:t>
              </a:r>
              <a:r>
                <a:rPr lang="en-US" altLang="ko-KR" sz="1200" dirty="0"/>
                <a:t>.</a:t>
              </a:r>
            </a:p>
            <a:p>
              <a:endParaRPr lang="en-US" altLang="ko-KR" sz="1400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</a:t>
              </a:r>
              <a:r>
                <a:rPr lang="ko-KR" altLang="en-US" sz="1400" b="1" dirty="0"/>
                <a:t>신장 </a:t>
              </a:r>
              <a:r>
                <a:rPr lang="en-US" altLang="ko-KR" sz="1400" b="1" dirty="0"/>
                <a:t>(Height)</a:t>
              </a:r>
            </a:p>
            <a:p>
              <a:r>
                <a:rPr lang="ko-KR" altLang="en-US" sz="1200" dirty="0"/>
                <a:t>신장은 체중과 함께 환자의 체구를 나타내는 지표로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영향은 있지만 다른 변수에 비해 상대적으로 작음</a:t>
              </a:r>
              <a:r>
                <a:rPr lang="en-US" altLang="ko-KR" sz="1200" dirty="0"/>
                <a:t>.</a:t>
              </a:r>
              <a:endParaRPr lang="en-US" altLang="ko-KR" sz="1200" b="1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140F9EA-AEED-2C04-C8D0-23CED836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6" y="1255932"/>
            <a:ext cx="4349933" cy="52485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721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6DDA-4B43-5793-D5EB-97F1F07FD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6749D1-5F43-6C71-9A7A-3121B6A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D65E-8C97-46E0-B9AB-17CCDC8AFF91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5E1FFA3-02DA-AF83-7D2E-E44EA635CE44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1E813D7-B4FB-7107-26DC-0E33BEAD02F3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7CD4B4-11DB-B546-AFEF-53237D4A9A4B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ABF67E3-2784-FF34-77BE-A99FFFED9C63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나이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신장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체중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수술과가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미치는 영향 순서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A766C5-9858-95A3-5BAF-229E34EA3B9D}"/>
              </a:ext>
            </a:extLst>
          </p:cNvPr>
          <p:cNvGrpSpPr/>
          <p:nvPr/>
        </p:nvGrpSpPr>
        <p:grpSpPr>
          <a:xfrm>
            <a:off x="5490567" y="4149080"/>
            <a:ext cx="6322353" cy="2421707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C47D2A-3616-2371-3768-76025461F320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31E4CF-A418-60CD-63DF-34C027D7383E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3F5ADEE9-2B39-3F01-8677-C3DA33E4071D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CCA9A1-BFE4-8A19-E0C9-F5281F7766FE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508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400" b="1" dirty="0"/>
                <a:t>주요 관찰</a:t>
              </a:r>
              <a:endParaRPr lang="en-US" altLang="ko-KR" sz="1400" b="1" dirty="0"/>
            </a:p>
            <a:p>
              <a:endParaRPr lang="en-US" altLang="ko-KR" sz="700" b="1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lang="ko-KR" altLang="en-US" sz="1400" b="1" dirty="0"/>
                <a:t>가장 큰 영향 변수</a:t>
              </a:r>
              <a:endParaRPr lang="en-US" altLang="ko-KR" sz="1400" b="1" dirty="0"/>
            </a:p>
            <a:p>
              <a:r>
                <a:rPr lang="ko-KR" altLang="en-US" sz="1200" dirty="0"/>
                <a:t>수술과 변수 중 </a:t>
              </a:r>
              <a:r>
                <a:rPr lang="en-US" altLang="ko-KR" sz="1200" dirty="0"/>
                <a:t>"ENT"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"GY"</a:t>
              </a:r>
              <a:r>
                <a:rPr lang="ko-KR" altLang="en-US" sz="1200" dirty="0"/>
                <a:t>가 </a:t>
              </a:r>
              <a:r>
                <a:rPr lang="en-US" altLang="ko-KR" sz="1200" dirty="0"/>
                <a:t>PONV </a:t>
              </a:r>
              <a:r>
                <a:rPr lang="ko-KR" altLang="en-US" sz="1200" dirty="0"/>
                <a:t>점수에 큰 양의 영향을 미침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수술과 </a:t>
              </a:r>
              <a:r>
                <a:rPr lang="en-US" altLang="ko-KR" sz="1200" dirty="0"/>
                <a:t>“GS”</a:t>
              </a:r>
              <a:r>
                <a:rPr lang="ko-KR" altLang="en-US" sz="1200" dirty="0"/>
                <a:t>는 상대적으로 부정적 영향을 보였음</a:t>
              </a:r>
              <a:r>
                <a:rPr lang="en-US" altLang="ko-KR" sz="1200" dirty="0"/>
                <a:t>.</a:t>
              </a:r>
            </a:p>
            <a:p>
              <a:endParaRPr lang="en-US" altLang="ko-KR" sz="700" b="1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sz="1400" b="1" dirty="0"/>
                <a:t>성별</a:t>
              </a:r>
              <a:endParaRPr lang="en-US" altLang="ko-KR" sz="1400" b="1" dirty="0"/>
            </a:p>
            <a:p>
              <a:r>
                <a:rPr lang="en-US" altLang="ko-KR" sz="1200" dirty="0"/>
                <a:t>“M” (</a:t>
              </a:r>
              <a:r>
                <a:rPr lang="ko-KR" altLang="en-US" sz="1200" dirty="0"/>
                <a:t>남성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PONV</a:t>
              </a:r>
              <a:r>
                <a:rPr lang="ko-KR" altLang="en-US" sz="1200" dirty="0"/>
                <a:t>에 음</a:t>
              </a:r>
              <a:r>
                <a:rPr lang="en-US" altLang="ko-KR" sz="1200" dirty="0"/>
                <a:t>(-)</a:t>
              </a:r>
              <a:r>
                <a:rPr lang="ko-KR" altLang="en-US" sz="1200" dirty="0"/>
                <a:t>의 영향을 미침</a:t>
              </a:r>
              <a:endParaRPr lang="en-US" altLang="ko-KR" sz="1200" dirty="0"/>
            </a:p>
            <a:p>
              <a:r>
                <a:rPr lang="ko-KR" altLang="en-US" sz="1200" dirty="0"/>
                <a:t>이는 남성이 평균적으로 낮은 </a:t>
              </a:r>
              <a:r>
                <a:rPr lang="en-US" altLang="ko-KR" sz="1200" dirty="0"/>
                <a:t>PONV </a:t>
              </a:r>
              <a:r>
                <a:rPr lang="ko-KR" altLang="en-US" sz="1200" dirty="0"/>
                <a:t>점수를 가지는 것을 나타냄</a:t>
              </a:r>
              <a:r>
                <a:rPr lang="en-US" altLang="ko-KR" sz="1200" dirty="0"/>
                <a:t>.</a:t>
              </a:r>
            </a:p>
            <a:p>
              <a:endParaRPr lang="en-US" altLang="ko-KR" sz="700" b="1" dirty="0"/>
            </a:p>
            <a:p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sz="1400" b="1" dirty="0"/>
                <a:t>상대적 중요도</a:t>
              </a:r>
              <a:endParaRPr lang="en-US" altLang="ko-KR" sz="1400" b="1" dirty="0"/>
            </a:p>
            <a:p>
              <a:r>
                <a:rPr lang="en-US" altLang="ko-KR" sz="1200" dirty="0"/>
                <a:t>“</a:t>
              </a:r>
              <a:r>
                <a:rPr lang="ko-KR" altLang="en-US" sz="1200" dirty="0"/>
                <a:t>수술과</a:t>
              </a:r>
              <a:r>
                <a:rPr lang="en-US" altLang="ko-KR" sz="1200" dirty="0"/>
                <a:t>”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“</a:t>
              </a:r>
              <a:r>
                <a:rPr lang="ko-KR" altLang="en-US" sz="1200" dirty="0"/>
                <a:t>성별</a:t>
              </a:r>
              <a:r>
                <a:rPr lang="en-US" altLang="ko-KR" sz="1200" dirty="0"/>
                <a:t>”</a:t>
              </a:r>
              <a:r>
                <a:rPr lang="ko-KR" altLang="en-US" sz="1200" dirty="0"/>
                <a:t>이 다른 변수들에 비해 큰 </a:t>
              </a:r>
              <a:r>
                <a:rPr lang="ko-KR" altLang="en-US" sz="1200" dirty="0" err="1"/>
                <a:t>계수값을</a:t>
              </a:r>
              <a:r>
                <a:rPr lang="ko-KR" altLang="en-US" sz="1200" dirty="0"/>
                <a:t> 보여 주요한 설명 변수로 작용함</a:t>
              </a:r>
              <a:r>
                <a:rPr lang="en-US" altLang="ko-KR" sz="12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C45F758-417B-224C-0B2C-CD01D5DF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64" y="1270515"/>
            <a:ext cx="4969187" cy="52630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C5452D-8E2C-E93D-DDE8-30A8D7F2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02" y="1270515"/>
            <a:ext cx="6258903" cy="27684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650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1524-A82D-DCFC-FEE8-F65CB218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8F597F-A777-7A5F-82E9-7AEBB82C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AB8D7-CC51-FFCC-7CCE-B7BEDF6601D1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36874E-D480-FF8E-55A7-40081BA05815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33CDB7A-31C9-724F-491C-FC248C92D14A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8764F9-3224-ACC4-63E8-78C710F3CFD2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D91735-CAC7-C352-669E-25D756660486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5) PCA 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설정과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상관관계 분석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A3D15D-3C26-9AC3-176C-7016FF9AECD7}"/>
              </a:ext>
            </a:extLst>
          </p:cNvPr>
          <p:cNvGrpSpPr/>
          <p:nvPr/>
        </p:nvGrpSpPr>
        <p:grpSpPr>
          <a:xfrm>
            <a:off x="6498679" y="1078636"/>
            <a:ext cx="5314241" cy="5492151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A909699-FCB8-621C-CC94-DDAFD15C51C5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66E2A11-506E-DE7D-2C2D-DBC459B05C4C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C6A81D4-7275-10E5-4BC3-BF2ADA902959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19A0C6-FB21-8B01-AC0F-0469CBEF0A39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5138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lang="en-US" altLang="ko-KR" sz="1400" b="1" dirty="0"/>
                <a:t>SET_DOSE_RATE (</a:t>
              </a:r>
              <a:r>
                <a:rPr lang="ko-KR" altLang="en-US" sz="1400" b="1" dirty="0"/>
                <a:t>설정된 투여 비율</a:t>
              </a:r>
              <a:r>
                <a:rPr lang="en-US" altLang="ko-KR" sz="1400" b="1" dirty="0"/>
                <a:t>)</a:t>
              </a:r>
              <a:r>
                <a:rPr lang="ko-KR" altLang="en-US" sz="1400" b="1" dirty="0"/>
                <a:t>와 </a:t>
              </a:r>
              <a:r>
                <a:rPr lang="en-US" altLang="ko-KR" sz="1400" b="1" dirty="0"/>
                <a:t>PONV0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가장 높은 상관관계를 보임</a:t>
              </a:r>
              <a:r>
                <a:rPr lang="en-US" altLang="ko-KR" sz="1400" dirty="0"/>
                <a:t>.(</a:t>
              </a:r>
              <a:r>
                <a:rPr lang="ko-KR" altLang="en-US" sz="1400" dirty="0"/>
                <a:t>양의 상관관계</a:t>
              </a:r>
              <a:r>
                <a:rPr lang="en-US" altLang="ko-KR" sz="14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설정된 약물 투여 비율이 높아질수록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가 증가할 가능성을 시사함</a:t>
              </a:r>
              <a:r>
                <a:rPr lang="en-US" altLang="ko-KR" sz="1400" dirty="0"/>
                <a:t>.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  <a:r>
                <a:rPr lang="en-US" altLang="ko-KR" sz="1400" b="1" dirty="0"/>
                <a:t> SET_AMOUNT (</a:t>
              </a:r>
              <a:r>
                <a:rPr lang="ko-KR" altLang="en-US" sz="1400" b="1" dirty="0"/>
                <a:t>총 설정 용량</a:t>
              </a:r>
              <a:r>
                <a:rPr lang="en-US" altLang="ko-KR" sz="1400" b="1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양</a:t>
              </a:r>
              <a:r>
                <a:rPr lang="en-US" altLang="ko-KR" sz="1400" dirty="0"/>
                <a:t>(+)</a:t>
              </a:r>
              <a:r>
                <a:rPr lang="ko-KR" altLang="en-US" sz="1400" dirty="0"/>
                <a:t>의 상관관계가 있지만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영향력은 상대적으로 작음</a:t>
              </a:r>
              <a:r>
                <a:rPr lang="en-US" altLang="ko-KR" sz="1400" dirty="0"/>
                <a:t>. 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  <a:r>
                <a:rPr lang="en-US" altLang="ko-KR" sz="1400" b="1" dirty="0"/>
                <a:t> SET_LOCKOUT (</a:t>
              </a:r>
              <a:r>
                <a:rPr lang="ko-KR" altLang="en-US" sz="1400" b="1" dirty="0"/>
                <a:t>잠금 시간</a:t>
              </a:r>
              <a:r>
                <a:rPr lang="en-US" altLang="ko-KR" sz="1400" b="1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음</a:t>
              </a:r>
              <a:r>
                <a:rPr lang="en-US" altLang="ko-KR" sz="1400" dirty="0"/>
                <a:t>(-)</a:t>
              </a:r>
              <a:r>
                <a:rPr lang="ko-KR" altLang="en-US" sz="1400" dirty="0"/>
                <a:t>의 상관관계가 나타나며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잠금 시간이 길어질수록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점수가 낮아지는 경향을 보임</a:t>
              </a:r>
              <a:r>
                <a:rPr lang="en-US" altLang="ko-KR" sz="1400" dirty="0"/>
                <a:t>.</a:t>
              </a:r>
            </a:p>
            <a:p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 </a:t>
              </a:r>
              <a:r>
                <a:rPr lang="en-US" altLang="ko-KR" sz="1400" b="1" dirty="0"/>
                <a:t>24_TOTAL_VOL_CUM (24</a:t>
              </a:r>
              <a:r>
                <a:rPr lang="ko-KR" altLang="en-US" sz="1400" b="1" dirty="0"/>
                <a:t>시간 동안의 총 투여량</a:t>
              </a:r>
              <a:r>
                <a:rPr lang="en-US" altLang="ko-KR" sz="1400" b="1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비교적 강한 양의 상관관계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약물이 많이 투여될수록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발생 가능성이 높아짐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Tx/>
                <a:buChar char="-"/>
              </a:pPr>
              <a:endParaRPr lang="en-US" altLang="ko-KR" sz="1400" dirty="0"/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b="1" dirty="0"/>
                <a:t>해석</a:t>
              </a:r>
              <a:r>
                <a:rPr lang="en-US" altLang="ko-KR" sz="1400" b="1" dirty="0"/>
                <a:t>&gt;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PCA </a:t>
              </a:r>
              <a:r>
                <a:rPr lang="ko-KR" altLang="en-US" sz="1400" dirty="0"/>
                <a:t>설정 중 투여 비율과 총 투여량이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발생에 주요한 영향을 미칠 수 있음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잠금 시간은 부정적 상관관계로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약물 투여 제한이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감소와 연관될 가능성이 있음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 </a:t>
              </a:r>
              <a:endParaRPr lang="en-US" altLang="ko-KR" sz="1400" b="1" dirty="0"/>
            </a:p>
            <a:p>
              <a:r>
                <a:rPr lang="en-US" altLang="ko-KR" sz="1400" b="1" dirty="0"/>
                <a:t>→ PCA </a:t>
              </a:r>
              <a:r>
                <a:rPr lang="ko-KR" altLang="en-US" sz="1400" b="1" dirty="0"/>
                <a:t>설정 최적화를 통해 </a:t>
              </a:r>
              <a:r>
                <a:rPr lang="en-US" altLang="ko-KR" sz="1400" b="1" dirty="0"/>
                <a:t>PONV </a:t>
              </a:r>
              <a:r>
                <a:rPr lang="ko-KR" altLang="en-US" sz="1400" b="1" dirty="0"/>
                <a:t>발생률을 줄일 수 있다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79A8709-58A9-9FEB-2DA7-7EEC7A2D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7" y="1087011"/>
            <a:ext cx="5904656" cy="54704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102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9EF68-2759-E509-9FFD-AEEC9A26D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C15B4A-EE8A-65A5-BA07-601A7878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56620-CD6F-0330-ED92-A4182E22F5DF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F770CD-3CAE-CA16-0A3F-DBCA24ECF6F2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DC343A-1A3C-FC34-2CF0-ABCB119F0891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5F98B5-A87B-C56C-F0A8-169BFC3DCF90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F32ACA0-9EF1-90E2-EF4E-84A2D7466908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PCA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변수와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다변량 회귀분석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5F9AFB-FEBA-5FD9-D3BE-084B48FDB730}"/>
              </a:ext>
            </a:extLst>
          </p:cNvPr>
          <p:cNvGrpSpPr/>
          <p:nvPr/>
        </p:nvGrpSpPr>
        <p:grpSpPr>
          <a:xfrm>
            <a:off x="5634583" y="1156513"/>
            <a:ext cx="6178337" cy="5414274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560B561-CFD4-50F0-457F-C5388EEE6B9C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FFFCC10-FD5D-5C44-2DCE-5E80A8CB7F09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E00F39C-DFB2-0E3A-5928-E2B835827523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4A43F2-97CC-BB28-2F8B-75865808AC19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4989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lang="ko-KR" altLang="en-US" sz="1600" b="1" dirty="0"/>
                <a:t>평균 제곱 오차 </a:t>
              </a:r>
              <a:r>
                <a:rPr lang="en-US" altLang="ko-KR" sz="1600" b="1" dirty="0"/>
                <a:t>(MSE) </a:t>
              </a:r>
              <a:r>
                <a:rPr lang="en-US" altLang="ko-KR" sz="1600" dirty="0"/>
                <a:t>: 0.1889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예측값과 실제값 간의 평균 제곱 차이는 작음</a:t>
              </a: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그러나 데이터의 분산에 따라 달라질 수 있음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sz="1600" b="1" dirty="0"/>
                <a:t>결정 계수 </a:t>
              </a:r>
              <a:r>
                <a:rPr lang="en-US" altLang="ko-KR" sz="1600" b="1" dirty="0"/>
                <a:t>(R²) </a:t>
              </a:r>
              <a:r>
                <a:rPr lang="en-US" altLang="ko-KR" sz="1600" dirty="0"/>
                <a:t>: 0.0085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PCA </a:t>
              </a:r>
              <a:r>
                <a:rPr lang="ko-KR" altLang="en-US" sz="1400" dirty="0"/>
                <a:t>설정 변수들이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의 변동성을 약 </a:t>
              </a:r>
              <a:r>
                <a:rPr lang="en-US" altLang="ko-KR" sz="1400" dirty="0"/>
                <a:t>0.85%</a:t>
              </a:r>
              <a:r>
                <a:rPr lang="ko-KR" altLang="en-US" sz="1400" dirty="0"/>
                <a:t>만 설명함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이는 </a:t>
              </a:r>
              <a:r>
                <a:rPr lang="en-US" altLang="ko-KR" sz="1400" dirty="0"/>
                <a:t>PCA </a:t>
              </a:r>
              <a:r>
                <a:rPr lang="ko-KR" altLang="en-US" sz="1400" dirty="0"/>
                <a:t>설정 외에 다른 중요한 요인이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에 영향을 미칠 가능성을 시사함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sz="1600" b="1" dirty="0"/>
                <a:t>회귀 계수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각 변수의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에 대한 영향력을 나타냄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    (</a:t>
              </a:r>
              <a:r>
                <a:rPr lang="ko-KR" altLang="en-US" sz="1400" dirty="0"/>
                <a:t>결과는 데이터프레임으로 제공</a:t>
              </a:r>
              <a:r>
                <a:rPr lang="en-US" altLang="ko-KR" sz="14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주요 변수는 투여 비율</a:t>
              </a:r>
              <a:r>
                <a:rPr lang="en-US" altLang="ko-KR" sz="1400" dirty="0"/>
                <a:t>(SET_DOSE_RATE)</a:t>
              </a:r>
              <a:r>
                <a:rPr lang="ko-KR" altLang="en-US" sz="1400" dirty="0"/>
                <a:t>과 총 투여량</a:t>
              </a:r>
              <a:r>
                <a:rPr lang="en-US" altLang="ko-KR" sz="1400" dirty="0"/>
                <a:t>(24_TOTAL_VOL_CUM)</a:t>
              </a:r>
              <a:r>
                <a:rPr lang="ko-KR" altLang="en-US" sz="1400" dirty="0"/>
                <a:t>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이들이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증가와 가장 관련이 있음을 나타냅니다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600" b="1" dirty="0"/>
                <a:t>해석</a:t>
              </a:r>
              <a:r>
                <a:rPr lang="en-US" altLang="ko-KR" sz="1600" b="1" dirty="0"/>
                <a:t>&gt;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PCA </a:t>
              </a:r>
              <a:r>
                <a:rPr lang="ko-KR" altLang="en-US" sz="1400" dirty="0"/>
                <a:t>설정 변수 중 일부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예</a:t>
              </a:r>
              <a:r>
                <a:rPr lang="en-US" altLang="ko-KR" sz="1400" dirty="0"/>
                <a:t>: </a:t>
              </a:r>
              <a:r>
                <a:rPr lang="ko-KR" altLang="en-US" sz="1400" dirty="0"/>
                <a:t>투여 비율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총 투여량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가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에 미치는 영향이 있지만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전체적인 설명력은 낮음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PONV</a:t>
              </a:r>
              <a:r>
                <a:rPr lang="ko-KR" altLang="en-US" sz="1400" dirty="0"/>
                <a:t>는 </a:t>
              </a:r>
              <a:r>
                <a:rPr lang="en-US" altLang="ko-KR" sz="1400" dirty="0"/>
                <a:t>PCA </a:t>
              </a:r>
              <a:r>
                <a:rPr lang="ko-KR" altLang="en-US" sz="1400" dirty="0"/>
                <a:t>설정 외에도 환자의 생리적 요인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약물 반응성 등 다양한 요인의 영향을 받을 가능성이 높음</a:t>
              </a:r>
              <a:r>
                <a:rPr lang="en-US" altLang="ko-KR" sz="1400" dirty="0"/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9567229-3042-924F-3C5E-0D03CD2B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7" y="1156513"/>
            <a:ext cx="5040560" cy="54142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891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0DA69-AEA3-4E12-AE59-6AB761620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37369B-75C1-B969-6572-E6E24786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77F18-7EFF-7ACE-2149-3BD30671DA56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분석 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C0AC9D-F0CD-BDE0-D017-97B3A7EA9BDC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CB88B7C-BD6E-E782-0DB0-1153D4DA3E9C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8EF211-6E31-23CD-2BEE-8E0550EC58CE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54B2A7-C5B9-FBF6-1562-0862FC9C62EF}"/>
              </a:ext>
            </a:extLst>
          </p:cNvPr>
          <p:cNvSpPr txBox="1"/>
          <p:nvPr/>
        </p:nvSpPr>
        <p:spPr>
          <a:xfrm>
            <a:off x="594022" y="764704"/>
            <a:ext cx="720080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PCA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변수와 </a:t>
            </a:r>
            <a:r>
              <a:rPr lang="en-US" altLang="ko-KR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PONV</a:t>
            </a:r>
            <a:r>
              <a:rPr lang="ko-KR" altLang="en-US" sz="1600" kern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다변량 회귀분석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FBD4D0-8B1D-E11E-67FA-7E6AC9A02AAA}"/>
              </a:ext>
            </a:extLst>
          </p:cNvPr>
          <p:cNvGrpSpPr/>
          <p:nvPr/>
        </p:nvGrpSpPr>
        <p:grpSpPr>
          <a:xfrm>
            <a:off x="5634583" y="1156513"/>
            <a:ext cx="6178337" cy="5414274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78FA70-E54B-654C-8465-C41D2FEADA19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32E8C5F9-327F-6B01-7546-7F35A09A457D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07D0364-8A2C-4370-D0D3-1138D8B0D5BF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A5E54-BD90-5D68-BBB9-70C908EF5017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49260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주요 결과 </a:t>
              </a:r>
              <a:r>
                <a:rPr lang="en-US" altLang="ko-KR" sz="1600" b="1" dirty="0"/>
                <a:t>: </a:t>
              </a:r>
              <a:r>
                <a:rPr lang="ko-KR" altLang="en-US" sz="1600" b="1" dirty="0"/>
                <a:t>상관관계 분석</a:t>
              </a:r>
              <a:endParaRPr lang="en-US" altLang="ko-KR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SET_DOSE_RATE(</a:t>
              </a:r>
              <a:r>
                <a:rPr lang="ko-KR" altLang="en-US" sz="1400" dirty="0"/>
                <a:t>투여 비율</a:t>
              </a:r>
              <a:r>
                <a:rPr lang="en-US" altLang="ko-KR" sz="1400" dirty="0"/>
                <a:t>): PONV</a:t>
              </a:r>
              <a:r>
                <a:rPr lang="ko-KR" altLang="en-US" sz="1400" dirty="0"/>
                <a:t>와 가장 강한 양의 상관관계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24_TOTAL_VOL_CUM(24</a:t>
              </a:r>
              <a:r>
                <a:rPr lang="ko-KR" altLang="en-US" sz="1400" dirty="0"/>
                <a:t>시간 총 투여량</a:t>
              </a:r>
              <a:r>
                <a:rPr lang="en-US" altLang="ko-KR" sz="1400" dirty="0"/>
                <a:t>): </a:t>
              </a:r>
              <a:r>
                <a:rPr lang="ko-KR" altLang="en-US" sz="1400" dirty="0"/>
                <a:t>두번째로 높은 양의 상관관계</a:t>
              </a:r>
              <a:r>
                <a:rPr lang="en-US" altLang="ko-KR" sz="14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SET_LOCKOUT(</a:t>
              </a:r>
              <a:r>
                <a:rPr lang="ko-KR" altLang="en-US" sz="1400" dirty="0"/>
                <a:t>잠금 시간</a:t>
              </a:r>
              <a:r>
                <a:rPr lang="en-US" altLang="ko-KR" sz="1400" dirty="0"/>
                <a:t>): </a:t>
              </a:r>
              <a:r>
                <a:rPr lang="ko-KR" altLang="en-US" sz="1400" dirty="0"/>
                <a:t>음의 상관관계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잠금 시간이 길수록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가 감소</a:t>
              </a:r>
              <a:r>
                <a:rPr lang="en-US" altLang="ko-KR" sz="1400" dirty="0"/>
                <a:t>. </a:t>
              </a:r>
            </a:p>
            <a:p>
              <a:endParaRPr lang="en-US" altLang="ko-KR" sz="1600" dirty="0"/>
            </a:p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주요 결과 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600" b="1" dirty="0"/>
                <a:t>다변량 회귀 분석</a:t>
              </a:r>
              <a:r>
                <a:rPr lang="en-US" altLang="ko-KR" sz="1600" b="1" dirty="0"/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결정 계수 </a:t>
              </a:r>
              <a:r>
                <a:rPr lang="en-US" altLang="ko-KR" sz="1400" dirty="0"/>
                <a:t>(R²)**: 0.85%</a:t>
              </a:r>
              <a:r>
                <a:rPr lang="ko-KR" altLang="en-US" sz="1400" dirty="0"/>
                <a:t>로 </a:t>
              </a:r>
              <a:r>
                <a:rPr lang="en-US" altLang="ko-KR" sz="1400" dirty="0"/>
                <a:t>PCA </a:t>
              </a:r>
              <a:r>
                <a:rPr lang="ko-KR" altLang="en-US" sz="1400" dirty="0"/>
                <a:t>설정 변수가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의 변동성을 제한적으로 설명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주요 변수</a:t>
              </a:r>
              <a:r>
                <a:rPr lang="en-US" altLang="ko-KR" sz="1400" dirty="0"/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SET_DOSE_RATE: PONV </a:t>
              </a:r>
              <a:r>
                <a:rPr lang="ko-KR" altLang="en-US" sz="1400" dirty="0"/>
                <a:t>증가와 가장 강한 연관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24_TOTAL_VOL_CUM: </a:t>
              </a:r>
              <a:r>
                <a:rPr lang="ko-KR" altLang="en-US" sz="1400" dirty="0"/>
                <a:t>높은 투여량은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증가를 초래</a:t>
              </a:r>
              <a:r>
                <a:rPr lang="en-US" altLang="ko-KR" sz="1400" dirty="0"/>
                <a:t>. </a:t>
              </a:r>
            </a:p>
            <a:p>
              <a:endParaRPr lang="en-US" altLang="ko-KR" sz="1600" dirty="0"/>
            </a:p>
            <a:p>
              <a:r>
                <a:rPr lang="en-US" altLang="ko-KR" sz="1600" b="1" dirty="0"/>
                <a:t>&lt;</a:t>
              </a:r>
              <a:r>
                <a:rPr lang="ko-KR" altLang="en-US" sz="1600" b="1" dirty="0"/>
                <a:t>해석</a:t>
              </a:r>
              <a:r>
                <a:rPr lang="en-US" altLang="ko-KR" sz="1600" b="1" dirty="0"/>
                <a:t>&gt;</a:t>
              </a:r>
              <a:r>
                <a:rPr lang="ko-KR" altLang="en-US" sz="1600" b="1" dirty="0"/>
                <a:t> </a:t>
              </a:r>
              <a:endParaRPr lang="en-US" altLang="ko-KR" sz="16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PCA </a:t>
              </a:r>
              <a:r>
                <a:rPr lang="ko-KR" altLang="en-US" sz="1400" dirty="0"/>
                <a:t>설정 중 투여 비율</a:t>
              </a:r>
              <a:r>
                <a:rPr lang="en-US" altLang="ko-KR" sz="1400" dirty="0"/>
                <a:t>(SET_DOSE_RATE)</a:t>
              </a:r>
              <a:r>
                <a:rPr lang="ko-KR" altLang="en-US" sz="1400" dirty="0"/>
                <a:t>과 </a:t>
              </a:r>
              <a:r>
                <a:rPr lang="en-US" altLang="ko-KR" sz="1400" dirty="0"/>
                <a:t>24</a:t>
              </a:r>
              <a:r>
                <a:rPr lang="ko-KR" altLang="en-US" sz="1400" dirty="0"/>
                <a:t>시간 총 투여량</a:t>
              </a:r>
              <a:r>
                <a:rPr lang="en-US" altLang="ko-KR" sz="1400" dirty="0"/>
                <a:t>(24_TOTAL_VOL_CUM)</a:t>
              </a:r>
              <a:r>
                <a:rPr lang="ko-KR" altLang="en-US" sz="1400" dirty="0"/>
                <a:t>이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에 가장 큰 영향을 미침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/>
                <a:t>잠금 시간</a:t>
              </a:r>
              <a:r>
                <a:rPr lang="en-US" altLang="ko-KR" sz="1400" dirty="0"/>
                <a:t>(SET_LOCKOUT)</a:t>
              </a:r>
              <a:r>
                <a:rPr lang="ko-KR" altLang="en-US" sz="1400" dirty="0"/>
                <a:t>은 </a:t>
              </a:r>
              <a:r>
                <a:rPr lang="en-US" altLang="ko-KR" sz="1400" dirty="0"/>
                <a:t>PONV</a:t>
              </a:r>
              <a:r>
                <a:rPr lang="ko-KR" altLang="en-US" sz="1400" dirty="0"/>
                <a:t>를 감소시키는 주요 조절 변수로 작용 가능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/>
                <a:t>PCA </a:t>
              </a:r>
              <a:r>
                <a:rPr lang="ko-KR" altLang="en-US" sz="1400" dirty="0"/>
                <a:t>설정 외에도 생리적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약리적 요인이 </a:t>
              </a:r>
              <a:r>
                <a:rPr lang="en-US" altLang="ko-KR" sz="1400" dirty="0"/>
                <a:t>PONV </a:t>
              </a:r>
              <a:r>
                <a:rPr lang="ko-KR" altLang="en-US" sz="1400" dirty="0"/>
                <a:t>발생에 중요한 역할을 하므로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다변수적 접근이 필요</a:t>
              </a:r>
              <a:r>
                <a:rPr lang="en-US" altLang="ko-KR" sz="1400" dirty="0"/>
                <a:t>.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8B4A51-B448-0C69-0F94-3797E2AD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7" y="1156513"/>
            <a:ext cx="5040560" cy="54142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79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>
            <a:extLst>
              <a:ext uri="{FF2B5EF4-FFF2-40B4-BE49-F238E27FC236}">
                <a16:creationId xmlns:a16="http://schemas.microsoft.com/office/drawing/2014/main" id="{02060716-9922-5751-7C14-A0609A64175E}"/>
              </a:ext>
            </a:extLst>
          </p:cNvPr>
          <p:cNvSpPr/>
          <p:nvPr/>
        </p:nvSpPr>
        <p:spPr>
          <a:xfrm>
            <a:off x="6219032" y="825074"/>
            <a:ext cx="2015770" cy="21234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A16C1DF-DA18-2304-7CDB-51670A9CA4FC}"/>
              </a:ext>
            </a:extLst>
          </p:cNvPr>
          <p:cNvSpPr/>
          <p:nvPr/>
        </p:nvSpPr>
        <p:spPr>
          <a:xfrm>
            <a:off x="6066631" y="672674"/>
            <a:ext cx="2070545" cy="2149458"/>
          </a:xfrm>
          <a:prstGeom prst="rect">
            <a:avLst/>
          </a:prstGeom>
          <a:solidFill>
            <a:srgbClr val="66ABF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80D2FB5-4B26-8F79-704F-99C527F839B1}"/>
              </a:ext>
            </a:extLst>
          </p:cNvPr>
          <p:cNvGrpSpPr/>
          <p:nvPr/>
        </p:nvGrpSpPr>
        <p:grpSpPr>
          <a:xfrm>
            <a:off x="8634272" y="636029"/>
            <a:ext cx="2812783" cy="390844"/>
            <a:chOff x="7468415" y="1340773"/>
            <a:chExt cx="2812783" cy="3908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5796B-3FB2-8293-3C14-4374637CCCA9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프로젝트 개요</a:t>
              </a: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3F4A56F-3C52-12DC-A45F-9D28B57861EA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0CF9D12-FC24-D22A-4AA2-395FFE656F32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rgbClr val="66AB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659A53-44DB-33F1-DDFA-4B69C8C2F2C8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F656EBC-4970-DFEF-C3D7-B7AA3274E2FD}"/>
              </a:ext>
            </a:extLst>
          </p:cNvPr>
          <p:cNvSpPr txBox="1"/>
          <p:nvPr/>
        </p:nvSpPr>
        <p:spPr>
          <a:xfrm>
            <a:off x="6516949" y="4827638"/>
            <a:ext cx="51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53A4AB6-5D60-543C-0555-7BEDBE6D961F}"/>
              </a:ext>
            </a:extLst>
          </p:cNvPr>
          <p:cNvGrpSpPr/>
          <p:nvPr/>
        </p:nvGrpSpPr>
        <p:grpSpPr>
          <a:xfrm>
            <a:off x="-6" y="-1"/>
            <a:ext cx="5850613" cy="6858001"/>
            <a:chOff x="-6" y="-1"/>
            <a:chExt cx="6388544" cy="685800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063BB44-31DB-DD63-EED0-A89E89B502B8}"/>
                </a:ext>
              </a:extLst>
            </p:cNvPr>
            <p:cNvGrpSpPr/>
            <p:nvPr/>
          </p:nvGrpSpPr>
          <p:grpSpPr>
            <a:xfrm>
              <a:off x="-6" y="-1"/>
              <a:ext cx="6388544" cy="6858001"/>
              <a:chOff x="-6" y="-1"/>
              <a:chExt cx="5922621" cy="685800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F36823A-86BB-9897-0F13-898F357C619C}"/>
                  </a:ext>
                </a:extLst>
              </p:cNvPr>
              <p:cNvSpPr/>
              <p:nvPr/>
            </p:nvSpPr>
            <p:spPr>
              <a:xfrm>
                <a:off x="0" y="0"/>
                <a:ext cx="5922615" cy="6858000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12000"/>
                      <a:lumOff val="88000"/>
                    </a:schemeClr>
                  </a:gs>
                  <a:gs pos="0">
                    <a:schemeClr val="accent1">
                      <a:lumMod val="20000"/>
                      <a:lumOff val="80000"/>
                      <a:alpha val="14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7BE033A8-0D60-8A24-E883-E3C973EB27F4}"/>
                  </a:ext>
                </a:extLst>
              </p:cNvPr>
              <p:cNvSpPr/>
              <p:nvPr/>
            </p:nvSpPr>
            <p:spPr>
              <a:xfrm flipH="1">
                <a:off x="-6" y="5428456"/>
                <a:ext cx="5922615" cy="1429544"/>
              </a:xfrm>
              <a:prstGeom prst="rtTriangle">
                <a:avLst/>
              </a:prstGeom>
              <a:gradFill flip="none" rotWithShape="1">
                <a:gsLst>
                  <a:gs pos="0">
                    <a:srgbClr val="C2DBF9"/>
                  </a:gs>
                  <a:gs pos="100000">
                    <a:srgbClr val="E9EFF7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0BEFBF27-A386-0C7A-C35E-EAA3CD743235}"/>
                  </a:ext>
                </a:extLst>
              </p:cNvPr>
              <p:cNvSpPr/>
              <p:nvPr/>
            </p:nvSpPr>
            <p:spPr>
              <a:xfrm flipV="1">
                <a:off x="0" y="-1"/>
                <a:ext cx="5922615" cy="1556786"/>
              </a:xfrm>
              <a:prstGeom prst="rtTriangle">
                <a:avLst/>
              </a:prstGeom>
              <a:gradFill flip="none" rotWithShape="1">
                <a:gsLst>
                  <a:gs pos="100000">
                    <a:srgbClr val="C2DBF9"/>
                  </a:gs>
                  <a:gs pos="0">
                    <a:srgbClr val="E9EFF7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E9B4D43-40B5-E81D-7E7B-AB57CA60B4CC}"/>
                </a:ext>
              </a:extLst>
            </p:cNvPr>
            <p:cNvGrpSpPr/>
            <p:nvPr/>
          </p:nvGrpSpPr>
          <p:grpSpPr>
            <a:xfrm>
              <a:off x="2165620" y="730735"/>
              <a:ext cx="2057286" cy="606961"/>
              <a:chOff x="2159149" y="548680"/>
              <a:chExt cx="2057286" cy="606961"/>
            </a:xfrm>
          </p:grpSpPr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CEB40829-48CE-DE33-78B9-5873ADC8B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199" y="548680"/>
                <a:ext cx="2022990" cy="606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324886" latinLnBrk="0"/>
                <a:r>
                  <a:rPr lang="en-US" altLang="ko-KR" sz="3944" dirty="0">
                    <a:ln w="0"/>
                    <a:solidFill>
                      <a:schemeClr val="accent5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ea typeface="에스코어 드림 8 Heavy" panose="020B0903030302020204" pitchFamily="34" charset="-127"/>
                  </a:rPr>
                  <a:t>Contents</a:t>
                </a:r>
                <a:endParaRPr lang="ko-KR" altLang="ko-KR" sz="640" dirty="0">
                  <a:ln w="0"/>
                  <a:solidFill>
                    <a:schemeClr val="accent5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91548DF-DFFB-927E-EBBF-2591C7ABD353}"/>
                  </a:ext>
                </a:extLst>
              </p:cNvPr>
              <p:cNvCxnSpPr/>
              <p:nvPr/>
            </p:nvCxnSpPr>
            <p:spPr>
              <a:xfrm>
                <a:off x="2159149" y="1151184"/>
                <a:ext cx="2057286" cy="0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9C1CA5-3BDE-17D6-E16D-A4C6273DA4CB}"/>
                </a:ext>
              </a:extLst>
            </p:cNvPr>
            <p:cNvGrpSpPr/>
            <p:nvPr/>
          </p:nvGrpSpPr>
          <p:grpSpPr>
            <a:xfrm>
              <a:off x="445673" y="1870076"/>
              <a:ext cx="5497180" cy="3229489"/>
              <a:chOff x="95277" y="1098854"/>
              <a:chExt cx="6989646" cy="4059037"/>
            </a:xfrm>
          </p:grpSpPr>
          <p:pic>
            <p:nvPicPr>
              <p:cNvPr id="1028" name="Picture 4" descr="Is AI in the Future for Medical Assistants | Austin Career Institute">
                <a:extLst>
                  <a:ext uri="{FF2B5EF4-FFF2-40B4-BE49-F238E27FC236}">
                    <a16:creationId xmlns:a16="http://schemas.microsoft.com/office/drawing/2014/main" id="{2A50F41F-8C3C-FD95-A8C5-857FD7F75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453" y="1426727"/>
                <a:ext cx="6633470" cy="3731164"/>
              </a:xfrm>
              <a:prstGeom prst="roundRect">
                <a:avLst>
                  <a:gd name="adj" fmla="val 866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 descr="Is AI in the Future for Medical Assistants | Austin Career Institute">
                <a:extLst>
                  <a:ext uri="{FF2B5EF4-FFF2-40B4-BE49-F238E27FC236}">
                    <a16:creationId xmlns:a16="http://schemas.microsoft.com/office/drawing/2014/main" id="{2262540F-7261-E382-F5A4-3929E643BC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365" y="1280481"/>
                <a:ext cx="6633470" cy="3731164"/>
              </a:xfrm>
              <a:prstGeom prst="roundRect">
                <a:avLst>
                  <a:gd name="adj" fmla="val 866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Is AI in the Future for Medical Assistants | Austin Career Institute">
                <a:extLst>
                  <a:ext uri="{FF2B5EF4-FFF2-40B4-BE49-F238E27FC236}">
                    <a16:creationId xmlns:a16="http://schemas.microsoft.com/office/drawing/2014/main" id="{32196324-E71A-12CF-0164-4AB8855DF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77" y="1098854"/>
                <a:ext cx="6633470" cy="3731164"/>
              </a:xfrm>
              <a:prstGeom prst="roundRect">
                <a:avLst>
                  <a:gd name="adj" fmla="val 8660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ACA355-6475-0E4C-CE5F-331E7B7C9D21}"/>
              </a:ext>
            </a:extLst>
          </p:cNvPr>
          <p:cNvGrpSpPr/>
          <p:nvPr/>
        </p:nvGrpSpPr>
        <p:grpSpPr>
          <a:xfrm>
            <a:off x="8634272" y="1116454"/>
            <a:ext cx="2812783" cy="390844"/>
            <a:chOff x="7468415" y="1340773"/>
            <a:chExt cx="2812783" cy="39084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3152C3-A95B-7FCA-C99F-E8417D7AF838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주제선정 배경</a:t>
              </a:r>
              <a:endParaRPr lang="ko-KR" altLang="en-US" sz="1600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9EE271-C44E-C7E2-4A15-B54591F236A1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ADD5E77-6A42-7F6C-29F3-A63176312489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rgbClr val="66AB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6BEC2E-7E8E-5255-DF29-695224532810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9DF3578-83F1-6841-67C5-D020010CE4DC}"/>
              </a:ext>
            </a:extLst>
          </p:cNvPr>
          <p:cNvGrpSpPr/>
          <p:nvPr/>
        </p:nvGrpSpPr>
        <p:grpSpPr>
          <a:xfrm>
            <a:off x="8634272" y="1596879"/>
            <a:ext cx="2812783" cy="390844"/>
            <a:chOff x="7468415" y="1340773"/>
            <a:chExt cx="2812783" cy="3908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BBD5BD-AC79-7BA0-3060-6398BBF61EF7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프로젝트 목적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39F2DBF-BAAA-8961-0129-BF1F26FDB5AB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E20C2FC3-CCD2-12EF-DEEE-3369CDCA091A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rgbClr val="66AB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640FBD-5A64-B614-F524-941E9ECC51D2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FB700A9-A604-1343-9563-E63A8D7E2C4F}"/>
              </a:ext>
            </a:extLst>
          </p:cNvPr>
          <p:cNvGrpSpPr/>
          <p:nvPr/>
        </p:nvGrpSpPr>
        <p:grpSpPr>
          <a:xfrm>
            <a:off x="8634272" y="2077304"/>
            <a:ext cx="2812783" cy="390844"/>
            <a:chOff x="7468415" y="1340773"/>
            <a:chExt cx="2812783" cy="39084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B17F088-8B6D-4764-E42A-392FDB7A04A2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데이터분석 </a:t>
              </a:r>
              <a:r>
                <a:rPr lang="en-US" altLang="ko-KR" sz="1600" dirty="0"/>
                <a:t>Process</a:t>
              </a:r>
              <a:endParaRPr lang="ko-KR" altLang="en-US" sz="1600" dirty="0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B45012-5EA6-CAEA-7FD8-FE1966430EFC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0857AE0-2032-6220-22F0-7BFAC7E751B2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rgbClr val="66AB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4C19CE8-843F-0B85-3FA4-BF47CEECBB25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2A46760-4319-46F0-0839-81D9D9FD35C8}"/>
              </a:ext>
            </a:extLst>
          </p:cNvPr>
          <p:cNvGrpSpPr/>
          <p:nvPr/>
        </p:nvGrpSpPr>
        <p:grpSpPr>
          <a:xfrm>
            <a:off x="8634272" y="2557729"/>
            <a:ext cx="2328903" cy="608943"/>
            <a:chOff x="7468415" y="1340773"/>
            <a:chExt cx="2328903" cy="60894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B292AD-4E1D-8C25-381D-327A16F81CF2}"/>
                </a:ext>
              </a:extLst>
            </p:cNvPr>
            <p:cNvSpPr txBox="1"/>
            <p:nvPr/>
          </p:nvSpPr>
          <p:spPr>
            <a:xfrm>
              <a:off x="7979628" y="1364941"/>
              <a:ext cx="1817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데이터 전처리 및 주요 데이터항목</a:t>
              </a: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131A4FB-FCD2-8C39-BE5D-AA84034E4759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60023F2-4C6A-4369-A3EA-D9C32F862883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rgbClr val="66AB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9F2775-8339-11B7-AD02-A0F91DD89036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05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E6D387B-441B-FB12-7693-E2E22956F40C}"/>
              </a:ext>
            </a:extLst>
          </p:cNvPr>
          <p:cNvGrpSpPr/>
          <p:nvPr/>
        </p:nvGrpSpPr>
        <p:grpSpPr>
          <a:xfrm>
            <a:off x="8634272" y="3996353"/>
            <a:ext cx="2812783" cy="584775"/>
            <a:chOff x="7468415" y="1253906"/>
            <a:chExt cx="2812783" cy="58477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8C72F11-E1E5-E093-5CF2-E7D478D4113F}"/>
                </a:ext>
              </a:extLst>
            </p:cNvPr>
            <p:cNvSpPr txBox="1"/>
            <p:nvPr/>
          </p:nvSpPr>
          <p:spPr>
            <a:xfrm>
              <a:off x="7979628" y="1253906"/>
              <a:ext cx="23015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Analysis Guide 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: 6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가지 데이터 분석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3C397DD-EDA3-8872-55B9-A13F0C699311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FE1E71BE-9654-0913-B2A4-C54537E8C5B7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CFCD7B7-23D5-0D2B-22D2-28BA172CA627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01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C93D6AF-1938-D72C-78ED-D979AB862443}"/>
              </a:ext>
            </a:extLst>
          </p:cNvPr>
          <p:cNvSpPr txBox="1"/>
          <p:nvPr/>
        </p:nvSpPr>
        <p:spPr>
          <a:xfrm>
            <a:off x="6203585" y="672674"/>
            <a:ext cx="1504883" cy="76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79" b="1" dirty="0">
                <a:solidFill>
                  <a:schemeClr val="bg1"/>
                </a:solidFill>
              </a:rPr>
              <a:t>01</a:t>
            </a:r>
            <a:endParaRPr lang="ko-KR" altLang="en-US" sz="4379" b="1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E1FD5A6-FCC2-89F6-47BC-CCD40575B837}"/>
              </a:ext>
            </a:extLst>
          </p:cNvPr>
          <p:cNvSpPr txBox="1"/>
          <p:nvPr/>
        </p:nvSpPr>
        <p:spPr>
          <a:xfrm>
            <a:off x="6164256" y="1386071"/>
            <a:ext cx="2142696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85" dirty="0">
                <a:solidFill>
                  <a:schemeClr val="bg1"/>
                </a:solidFill>
              </a:rPr>
              <a:t>프로젝트 안내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C2C9108-83FB-B3CB-EDE3-1CFF7020324F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6203585" y="1438408"/>
            <a:ext cx="752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3113168-C52F-D369-0B19-E8ACC6439550}"/>
              </a:ext>
            </a:extLst>
          </p:cNvPr>
          <p:cNvSpPr/>
          <p:nvPr/>
        </p:nvSpPr>
        <p:spPr>
          <a:xfrm>
            <a:off x="6219032" y="4149176"/>
            <a:ext cx="2015770" cy="212349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AB252DC-3C3D-832D-BB53-584036F2FE05}"/>
              </a:ext>
            </a:extLst>
          </p:cNvPr>
          <p:cNvSpPr/>
          <p:nvPr/>
        </p:nvSpPr>
        <p:spPr>
          <a:xfrm>
            <a:off x="6066631" y="3996776"/>
            <a:ext cx="2070545" cy="2149458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72028C-D067-979E-559E-0BC1BBD5C369}"/>
              </a:ext>
            </a:extLst>
          </p:cNvPr>
          <p:cNvSpPr txBox="1"/>
          <p:nvPr/>
        </p:nvSpPr>
        <p:spPr>
          <a:xfrm>
            <a:off x="6203585" y="3996776"/>
            <a:ext cx="1504883" cy="76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79" b="1" dirty="0">
                <a:solidFill>
                  <a:schemeClr val="bg1"/>
                </a:solidFill>
              </a:rPr>
              <a:t>02</a:t>
            </a:r>
            <a:endParaRPr lang="ko-KR" altLang="en-US" sz="4379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7A999C9-D0FA-6A42-9C49-311F8E8C37F8}"/>
              </a:ext>
            </a:extLst>
          </p:cNvPr>
          <p:cNvSpPr txBox="1"/>
          <p:nvPr/>
        </p:nvSpPr>
        <p:spPr>
          <a:xfrm>
            <a:off x="6164256" y="4710173"/>
            <a:ext cx="2142696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85" dirty="0">
                <a:solidFill>
                  <a:schemeClr val="bg1"/>
                </a:solidFill>
              </a:rPr>
              <a:t>데이터</a:t>
            </a:r>
            <a:endParaRPr lang="en-US" altLang="ko-KR" sz="3185" dirty="0">
              <a:solidFill>
                <a:schemeClr val="bg1"/>
              </a:solidFill>
            </a:endParaRPr>
          </a:p>
          <a:p>
            <a:r>
              <a:rPr lang="ko-KR" altLang="en-US" sz="3185" dirty="0">
                <a:solidFill>
                  <a:schemeClr val="bg1"/>
                </a:solidFill>
              </a:rPr>
              <a:t>분석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F10EF88-7822-1604-414E-FB035756AA72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6203585" y="4762510"/>
            <a:ext cx="752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334F876-FB42-A947-7219-23F60D240B09}"/>
              </a:ext>
            </a:extLst>
          </p:cNvPr>
          <p:cNvGrpSpPr/>
          <p:nvPr/>
        </p:nvGrpSpPr>
        <p:grpSpPr>
          <a:xfrm>
            <a:off x="8634770" y="4752342"/>
            <a:ext cx="2812783" cy="390844"/>
            <a:chOff x="7468415" y="1340773"/>
            <a:chExt cx="2812783" cy="390844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AF2C6B-ABD1-2459-0BEC-AA9F64595755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분석결과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C0D43ECC-7A97-3AD5-037F-EF1E0C2DC9D3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B5055243-9148-B993-E40C-422B72B2504E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EDF7381-6C98-CBF6-D7B2-05E811B98445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02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B1C4C9-FF71-99B3-7BD7-DE1A7A465390}"/>
              </a:ext>
            </a:extLst>
          </p:cNvPr>
          <p:cNvGrpSpPr/>
          <p:nvPr/>
        </p:nvGrpSpPr>
        <p:grpSpPr>
          <a:xfrm>
            <a:off x="8653844" y="5314400"/>
            <a:ext cx="2812783" cy="390844"/>
            <a:chOff x="7468415" y="1340773"/>
            <a:chExt cx="2812783" cy="3908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DA459-17D0-7B0A-F5F2-393C9A9F4A90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고찰 및 결론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DF9EBB-8F71-54A8-62EB-F8A5E197A198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EB8BA89-209C-DEEA-208B-C49B0592BF9D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22EB9C-1A65-0A20-774A-8B529CB3957A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04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729D6E-52A5-E9E9-85B0-DFF62A82A1F6}"/>
              </a:ext>
            </a:extLst>
          </p:cNvPr>
          <p:cNvGrpSpPr/>
          <p:nvPr/>
        </p:nvGrpSpPr>
        <p:grpSpPr>
          <a:xfrm>
            <a:off x="8651865" y="5876458"/>
            <a:ext cx="2812783" cy="390844"/>
            <a:chOff x="7468415" y="1340773"/>
            <a:chExt cx="2812783" cy="3908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416A7C-FA03-CAA6-4093-6252476F9F86}"/>
                </a:ext>
              </a:extLst>
            </p:cNvPr>
            <p:cNvSpPr txBox="1"/>
            <p:nvPr/>
          </p:nvSpPr>
          <p:spPr>
            <a:xfrm>
              <a:off x="7979628" y="1364941"/>
              <a:ext cx="230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기대효과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F63DB1B-2FD7-67A4-092A-7540B80ACE76}"/>
                </a:ext>
              </a:extLst>
            </p:cNvPr>
            <p:cNvGrpSpPr/>
            <p:nvPr/>
          </p:nvGrpSpPr>
          <p:grpSpPr>
            <a:xfrm>
              <a:off x="7468415" y="1340773"/>
              <a:ext cx="471884" cy="390844"/>
              <a:chOff x="7180383" y="1796502"/>
              <a:chExt cx="518472" cy="430305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AD50EE2-7408-6667-BD0E-5564A8DB4ECC}"/>
                  </a:ext>
                </a:extLst>
              </p:cNvPr>
              <p:cNvSpPr/>
              <p:nvPr/>
            </p:nvSpPr>
            <p:spPr>
              <a:xfrm>
                <a:off x="7223595" y="1796502"/>
                <a:ext cx="432048" cy="43030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FC5DF8-594E-8467-174C-DB4EA4151800}"/>
                  </a:ext>
                </a:extLst>
              </p:cNvPr>
              <p:cNvSpPr txBox="1"/>
              <p:nvPr/>
            </p:nvSpPr>
            <p:spPr>
              <a:xfrm>
                <a:off x="7180383" y="1840052"/>
                <a:ext cx="518472" cy="33885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03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19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19BFA-F939-44D9-AC36-7090709B5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빅데이터 분석으로 가능하다, 좋은 것 나쁜 것 이상한 것 찾기! – LG CNS 블로그">
            <a:extLst>
              <a:ext uri="{FF2B5EF4-FFF2-40B4-BE49-F238E27FC236}">
                <a16:creationId xmlns:a16="http://schemas.microsoft.com/office/drawing/2014/main" id="{C64046B6-EBAA-9B00-0CF1-2A9C81B2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0628"/>
          <a:stretch/>
        </p:blipFill>
        <p:spPr bwMode="auto">
          <a:xfrm>
            <a:off x="233983" y="836712"/>
            <a:ext cx="5256584" cy="5670560"/>
          </a:xfrm>
          <a:prstGeom prst="roundRect">
            <a:avLst>
              <a:gd name="adj" fmla="val 4345"/>
            </a:avLst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EAFDF2-B6DC-F974-01A0-475AB9ED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9DFD0-1BBE-AE9A-C13F-50AA484F6932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고찰 및 결론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736339-A187-AF5F-E841-88D537BEAB3E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EC41E7B-4465-B0C4-1188-788C35D3D539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A9975-BFD7-E89F-4735-942F629C8629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03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0B9EC-EADB-6D1B-4954-27E28373F1D3}"/>
              </a:ext>
            </a:extLst>
          </p:cNvPr>
          <p:cNvGrpSpPr/>
          <p:nvPr/>
        </p:nvGrpSpPr>
        <p:grpSpPr>
          <a:xfrm>
            <a:off x="5634583" y="836712"/>
            <a:ext cx="6178337" cy="5734075"/>
            <a:chOff x="7290767" y="1078636"/>
            <a:chExt cx="4464495" cy="559072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2FC491F-3721-27D2-DBC6-367794011FF9}"/>
                </a:ext>
              </a:extLst>
            </p:cNvPr>
            <p:cNvGrpSpPr/>
            <p:nvPr/>
          </p:nvGrpSpPr>
          <p:grpSpPr>
            <a:xfrm>
              <a:off x="7290767" y="1078636"/>
              <a:ext cx="4464495" cy="5590724"/>
              <a:chOff x="473963" y="945296"/>
              <a:chExt cx="4811108" cy="5606720"/>
            </a:xfrm>
            <a:solidFill>
              <a:schemeClr val="bg1"/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188A348-3CB3-E0C6-C8FA-1C599BBE3E46}"/>
                  </a:ext>
                </a:extLst>
              </p:cNvPr>
              <p:cNvSpPr/>
              <p:nvPr/>
            </p:nvSpPr>
            <p:spPr>
              <a:xfrm>
                <a:off x="542377" y="1007400"/>
                <a:ext cx="4742694" cy="5544616"/>
              </a:xfrm>
              <a:prstGeom prst="roundRect">
                <a:avLst>
                  <a:gd name="adj" fmla="val 331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ABBD737-0783-1E8A-6754-B378E5676886}"/>
                  </a:ext>
                </a:extLst>
              </p:cNvPr>
              <p:cNvSpPr/>
              <p:nvPr/>
            </p:nvSpPr>
            <p:spPr>
              <a:xfrm>
                <a:off x="473963" y="945296"/>
                <a:ext cx="4781039" cy="5544616"/>
              </a:xfrm>
              <a:prstGeom prst="roundRect">
                <a:avLst>
                  <a:gd name="adj" fmla="val 3310"/>
                </a:avLst>
              </a:prstGeom>
              <a:grpFill/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B6F5A7-7FCD-76FD-3742-87E73229C63C}"/>
                </a:ext>
              </a:extLst>
            </p:cNvPr>
            <p:cNvSpPr txBox="1"/>
            <p:nvPr/>
          </p:nvSpPr>
          <p:spPr>
            <a:xfrm>
              <a:off x="7394517" y="1221808"/>
              <a:ext cx="4320480" cy="4951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</a:t>
              </a:r>
              <a:r>
                <a:rPr lang="ko-KR" altLang="en-US" b="1" dirty="0"/>
                <a:t>고찰 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데이터의 제한된 설명력 </a:t>
              </a:r>
              <a:r>
                <a:rPr lang="en-US" altLang="ko-KR" sz="1600" dirty="0"/>
                <a:t>: PCA </a:t>
              </a:r>
              <a:r>
                <a:rPr lang="ko-KR" altLang="en-US" sz="1600" dirty="0"/>
                <a:t>설정 변수만으로 </a:t>
              </a:r>
              <a:r>
                <a:rPr lang="en-US" altLang="ko-KR" sz="1600" dirty="0"/>
                <a:t>PONV</a:t>
              </a:r>
              <a:r>
                <a:rPr lang="ko-KR" altLang="en-US" sz="1600" dirty="0"/>
                <a:t>를 완전히 설명할 수 없으나</a:t>
              </a:r>
              <a:r>
                <a:rPr lang="en-US" altLang="ko-KR" sz="1600" dirty="0"/>
                <a:t>, PONV</a:t>
              </a:r>
              <a:r>
                <a:rPr lang="ko-KR" altLang="en-US" sz="1600" dirty="0"/>
                <a:t>에 각 주요 변수가 상당히 중요한 영향을 미치는 것을 확인할 수 있었음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임상적 조치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투여 비율과 총 투여량을 최적화하여 </a:t>
              </a:r>
              <a:r>
                <a:rPr lang="en-US" altLang="ko-KR" sz="1600" dirty="0"/>
                <a:t>PONV </a:t>
              </a:r>
              <a:r>
                <a:rPr lang="ko-KR" altLang="en-US" sz="1600" dirty="0"/>
                <a:t>발생 위험을 줄일 수 있음</a:t>
              </a:r>
              <a:r>
                <a:rPr lang="en-US" altLang="ko-KR" sz="16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잠금 시간을 적절히 설정하여 </a:t>
              </a:r>
              <a:r>
                <a:rPr lang="en-US" altLang="ko-KR" sz="1600" dirty="0"/>
                <a:t>PONV </a:t>
              </a:r>
              <a:r>
                <a:rPr lang="ko-KR" altLang="en-US" sz="1600" dirty="0"/>
                <a:t>감소 유도가능</a:t>
              </a:r>
              <a:r>
                <a:rPr lang="en-US" altLang="ko-KR" sz="1600" dirty="0"/>
                <a:t>. </a:t>
              </a:r>
            </a:p>
            <a:p>
              <a:endParaRPr lang="en-US" altLang="ko-KR" sz="1600" dirty="0"/>
            </a:p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b="1" dirty="0"/>
                <a:t>추가 연구 필요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약물 반응성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환자 병력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수술 유형과 같은 추가 요인을 포함한 분석이 요구됨</a:t>
              </a:r>
              <a:r>
                <a:rPr lang="en-US" altLang="ko-KR" sz="1600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정규화된 데이터와 정규화를 활용한 모델 개선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필요</a:t>
              </a:r>
              <a:r>
                <a:rPr lang="en-US" altLang="ko-KR" sz="1600" dirty="0"/>
                <a:t>. </a:t>
              </a:r>
            </a:p>
            <a:p>
              <a:pPr marL="285750" indent="-285750">
                <a:buFontTx/>
                <a:buChar char="-"/>
              </a:pPr>
              <a:endParaRPr lang="en-US" altLang="ko-KR" sz="1600" dirty="0"/>
            </a:p>
            <a:p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b="1" dirty="0"/>
                <a:t>결론 </a:t>
              </a:r>
              <a:endParaRPr lang="en-US" altLang="ko-KR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PCA </a:t>
              </a:r>
              <a:r>
                <a:rPr lang="ko-KR" altLang="en-US" sz="1600" dirty="0"/>
                <a:t>설정은 </a:t>
              </a:r>
              <a:r>
                <a:rPr lang="en-US" altLang="ko-KR" sz="1600" dirty="0"/>
                <a:t>PONV</a:t>
              </a:r>
              <a:r>
                <a:rPr lang="ko-KR" altLang="en-US" sz="1600" dirty="0"/>
                <a:t>에 중요한 영향을 미치지만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다각적인 요인을 통합한 분석이 필요함</a:t>
              </a:r>
              <a:r>
                <a:rPr lang="en-US" altLang="ko-KR" sz="1600" dirty="0"/>
                <a:t>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이를 통해 </a:t>
              </a:r>
              <a:r>
                <a:rPr lang="en-US" altLang="ko-KR" sz="1600" dirty="0"/>
                <a:t>PCA </a:t>
              </a:r>
              <a:r>
                <a:rPr lang="ko-KR" altLang="en-US" sz="1600" dirty="0"/>
                <a:t>설정의 최적화와 환자별 맞춤형 통증 관리 전략을 수립할 수 있을 것으로 예상됨</a:t>
              </a:r>
              <a:r>
                <a:rPr lang="en-US" altLang="ko-KR" sz="1600" dirty="0"/>
                <a:t>.</a:t>
              </a:r>
            </a:p>
            <a:p>
              <a:r>
                <a:rPr lang="en-US" altLang="ko-KR" sz="1600" dirty="0">
                  <a:sym typeface="Wingdings" panose="05000000000000000000" pitchFamily="2" charset="2"/>
                </a:rPr>
                <a:t>    </a:t>
              </a:r>
            </a:p>
            <a:p>
              <a:r>
                <a:rPr lang="en-US" altLang="ko-KR" sz="1600" dirty="0">
                  <a:sym typeface="Wingdings" panose="05000000000000000000" pitchFamily="2" charset="2"/>
                </a:rPr>
                <a:t>    </a:t>
              </a:r>
              <a:r>
                <a:rPr lang="en-US" altLang="ko-KR" sz="1600" b="1" dirty="0">
                  <a:sym typeface="Wingdings" panose="05000000000000000000" pitchFamily="2" charset="2"/>
                </a:rPr>
                <a:t>→ 2025</a:t>
              </a:r>
              <a:r>
                <a:rPr lang="ko-KR" altLang="en-US" sz="1600" b="1" dirty="0">
                  <a:sym typeface="Wingdings" panose="05000000000000000000" pitchFamily="2" charset="2"/>
                </a:rPr>
                <a:t>년 추가 데이터 분석 시행 예정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9860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D92C-9F0D-95AB-7427-779AA679E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D3A93D-E5CC-0CAF-4E3D-314896B9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2B150-73A9-1D7D-BE7A-128ED9D76056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기대 효과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98DA00-40AF-FD4C-D02C-90E199E6F23C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1CF6DB1-887D-E035-0FE4-17D009AF63ED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3CA7C8"/>
            </a:solidFill>
            <a:ln w="50800">
              <a:solidFill>
                <a:schemeClr val="accent5">
                  <a:lumMod val="75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426BE-6BCF-B2F2-49E3-3B55A9207543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04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6D9771-099F-B56E-FDB7-ECD49A626FF6}"/>
              </a:ext>
            </a:extLst>
          </p:cNvPr>
          <p:cNvGrpSpPr/>
          <p:nvPr/>
        </p:nvGrpSpPr>
        <p:grpSpPr>
          <a:xfrm>
            <a:off x="5490567" y="809625"/>
            <a:ext cx="6408711" cy="5778202"/>
            <a:chOff x="473963" y="945296"/>
            <a:chExt cx="4811108" cy="5606720"/>
          </a:xfrm>
          <a:solidFill>
            <a:schemeClr val="bg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E511267-391F-6D55-E719-CA691502E042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7D48F9-CCCA-3490-A5FF-C5B5F9510208}"/>
                </a:ext>
              </a:extLst>
            </p:cNvPr>
            <p:cNvSpPr/>
            <p:nvPr/>
          </p:nvSpPr>
          <p:spPr>
            <a:xfrm>
              <a:off x="473963" y="945296"/>
              <a:ext cx="4781039" cy="5544616"/>
            </a:xfrm>
            <a:prstGeom prst="roundRect">
              <a:avLst>
                <a:gd name="adj" fmla="val 3310"/>
              </a:avLst>
            </a:prstGeom>
            <a:grpFill/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1.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 관리 개선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특정 수술 유형(GS, CS)과 여성 환자에서 PONV 발생률 높음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을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확인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해당 환자 그룹에 대한 PONV 예방 전략 강화 가능. 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742950" lvl="1" indent="-285750" eaLnBrk="0" fontAlgn="base" latinLnBrk="0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예를 들어, 특정 약물을 조기에 투여하거나 예방 프로토콜을 적용하는 등의 조치 고려할 수 있음.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4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2.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효율적 자원 배분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PONV 발생 가능성이 높은 연령대와 성별에 따라 의료 자원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배치　　　</a:t>
              </a:r>
              <a:r>
                <a: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→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효율성 증가</a:t>
              </a:r>
              <a:endParaRPr lang="en-US" altLang="ko-KR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예측 가능한 데이터에 기반한 약물 준비, 인력 배치, 회복 모니터링 등이 개선될 수 있음.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4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3.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환자 만족도 및 회복 속도 향상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통증(NRS)과 PONV의 관계를 고려하여 환자에게 맞춤형 관리 계획 제공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회복 과정에서의 불편함 줄이고 환자 만족도 높일 수 있음. 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→ 환자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회복 속도에도 긍정적 영향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기대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4.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향후 연구 및 데이터 기반 의사 결정</a:t>
              </a: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본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데이터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분석은 성별, 연령대, 수술 유형과 같은 인구통계 정보를 기반으로 한 의학적 결정 강화할 수 있는 근거 자료 될 수 있음. 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이를 통해 향후 연구에서 심층적으로 데이터를 활용하거나, 실제 임상 환경에서 데이터 기반 의사 결정 지원 가능함. 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ea"/>
                <a:buAutoNum type="circleNumDbPlain"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이러한 기대효과는 환자 케어의 질 높이고 의료 효율성 증대하는 데 기여할 것임.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9A9C4D-A93A-F2DD-7D43-F70B5B8DE5CD}"/>
              </a:ext>
            </a:extLst>
          </p:cNvPr>
          <p:cNvGrpSpPr/>
          <p:nvPr/>
        </p:nvGrpSpPr>
        <p:grpSpPr>
          <a:xfrm>
            <a:off x="450007" y="809625"/>
            <a:ext cx="4821256" cy="5790381"/>
            <a:chOff x="450007" y="692695"/>
            <a:chExt cx="4821256" cy="5907311"/>
          </a:xfrm>
        </p:grpSpPr>
        <p:pic>
          <p:nvPicPr>
            <p:cNvPr id="3074" name="Picture 2" descr="회진 시간 충분하다고 느낀 환자, 만족도도 높아 &lt; 기관·단체 &lt; 뉴스 &lt; 기사본문 - 청년의사">
              <a:extLst>
                <a:ext uri="{FF2B5EF4-FFF2-40B4-BE49-F238E27FC236}">
                  <a16:creationId xmlns:a16="http://schemas.microsoft.com/office/drawing/2014/main" id="{616CFF42-CB9E-395E-CF68-13FB66589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07" y="3789040"/>
              <a:ext cx="4821256" cy="2810966"/>
            </a:xfrm>
            <a:prstGeom prst="roundRect">
              <a:avLst>
                <a:gd name="adj" fmla="val 7047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메디칼타임즈">
              <a:extLst>
                <a:ext uri="{FF2B5EF4-FFF2-40B4-BE49-F238E27FC236}">
                  <a16:creationId xmlns:a16="http://schemas.microsoft.com/office/drawing/2014/main" id="{AC6CF64B-1922-07ED-08AE-E2AFF1E71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07" y="692695"/>
              <a:ext cx="4821256" cy="3024337"/>
            </a:xfrm>
            <a:prstGeom prst="roundRect">
              <a:avLst>
                <a:gd name="adj" fmla="val 6904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990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51E1-4556-4B8A-1C3C-D3146E906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27F65A-2CAA-A0CC-146E-A677C7EC98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6432" b="5501"/>
          <a:stretch/>
        </p:blipFill>
        <p:spPr>
          <a:xfrm>
            <a:off x="-1" y="0"/>
            <a:ext cx="1213326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E26FA-51AE-94A0-C981-A2315C5D6817}"/>
              </a:ext>
            </a:extLst>
          </p:cNvPr>
          <p:cNvSpPr txBox="1"/>
          <p:nvPr/>
        </p:nvSpPr>
        <p:spPr>
          <a:xfrm>
            <a:off x="2782970" y="2159534"/>
            <a:ext cx="6266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>
                    <a:alpha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ko-KR" altLang="en-US" sz="8800" b="1" dirty="0">
              <a:solidFill>
                <a:schemeClr val="bg1">
                  <a:alpha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6B864EE-EDAE-3BE8-2D6B-A60868917C32}"/>
              </a:ext>
            </a:extLst>
          </p:cNvPr>
          <p:cNvSpPr/>
          <p:nvPr/>
        </p:nvSpPr>
        <p:spPr>
          <a:xfrm>
            <a:off x="666031" y="4077072"/>
            <a:ext cx="10824400" cy="2365606"/>
          </a:xfrm>
          <a:prstGeom prst="roundRect">
            <a:avLst>
              <a:gd name="adj" fmla="val 6512"/>
            </a:avLst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C29C8C-B3B3-19D7-1B53-D1E5E9C63C67}"/>
              </a:ext>
            </a:extLst>
          </p:cNvPr>
          <p:cNvGrpSpPr/>
          <p:nvPr/>
        </p:nvGrpSpPr>
        <p:grpSpPr>
          <a:xfrm>
            <a:off x="4371323" y="4796052"/>
            <a:ext cx="3411312" cy="1500698"/>
            <a:chOff x="4371323" y="5012076"/>
            <a:chExt cx="3411312" cy="1500698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5C15385-65D0-DB61-BB85-39E6BFCA9F1A}"/>
                </a:ext>
              </a:extLst>
            </p:cNvPr>
            <p:cNvSpPr/>
            <p:nvPr/>
          </p:nvSpPr>
          <p:spPr>
            <a:xfrm>
              <a:off x="4397033" y="5881563"/>
              <a:ext cx="3385602" cy="631211"/>
            </a:xfrm>
            <a:prstGeom prst="roundRect">
              <a:avLst>
                <a:gd name="adj" fmla="val 9287"/>
              </a:avLst>
            </a:prstGeom>
            <a:solidFill>
              <a:schemeClr val="bg1">
                <a:lumMod val="85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F37626B-97FC-1697-972D-D569237A0567}"/>
                </a:ext>
              </a:extLst>
            </p:cNvPr>
            <p:cNvSpPr/>
            <p:nvPr/>
          </p:nvSpPr>
          <p:spPr>
            <a:xfrm>
              <a:off x="4395423" y="5037687"/>
              <a:ext cx="3387212" cy="794608"/>
            </a:xfrm>
            <a:prstGeom prst="roundRect">
              <a:avLst>
                <a:gd name="adj" fmla="val 10086"/>
              </a:avLst>
            </a:prstGeom>
            <a:solidFill>
              <a:schemeClr val="bg1">
                <a:lumMod val="85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3B340CF-F9C3-BBF5-0EA7-B30C4204EED1}"/>
                </a:ext>
              </a:extLst>
            </p:cNvPr>
            <p:cNvSpPr/>
            <p:nvPr/>
          </p:nvSpPr>
          <p:spPr>
            <a:xfrm>
              <a:off x="4372933" y="5851189"/>
              <a:ext cx="3385602" cy="631211"/>
            </a:xfrm>
            <a:prstGeom prst="roundRect">
              <a:avLst>
                <a:gd name="adj" fmla="val 9287"/>
              </a:avLst>
            </a:prstGeom>
            <a:solidFill>
              <a:schemeClr val="bg1">
                <a:alpha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CFE38B-63CA-7E4E-AEB9-2D5D95BE57D3}"/>
                </a:ext>
              </a:extLst>
            </p:cNvPr>
            <p:cNvSpPr txBox="1"/>
            <p:nvPr/>
          </p:nvSpPr>
          <p:spPr>
            <a:xfrm>
              <a:off x="4423638" y="5832901"/>
              <a:ext cx="2851569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확보 및 공유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총괄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A8E516-E691-2111-FD0E-9039C0E83176}"/>
                </a:ext>
              </a:extLst>
            </p:cNvPr>
            <p:cNvSpPr/>
            <p:nvPr/>
          </p:nvSpPr>
          <p:spPr>
            <a:xfrm>
              <a:off x="4371323" y="5012076"/>
              <a:ext cx="3387212" cy="794608"/>
            </a:xfrm>
            <a:prstGeom prst="roundRect">
              <a:avLst>
                <a:gd name="adj" fmla="val 10086"/>
              </a:avLst>
            </a:prstGeom>
            <a:solidFill>
              <a:schemeClr val="bg1">
                <a:alpha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72C3AC-36B0-BD8A-CC1A-B3F9580D00AC}"/>
                </a:ext>
              </a:extLst>
            </p:cNvPr>
            <p:cNvSpPr txBox="1"/>
            <p:nvPr/>
          </p:nvSpPr>
          <p:spPr>
            <a:xfrm>
              <a:off x="5786397" y="5065853"/>
              <a:ext cx="148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강 태 현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5C48F5F-98B9-72C6-55E1-49C7B8E41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142" y="5114248"/>
              <a:ext cx="1609" cy="6244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7E1AEE-798C-A7A1-E88F-19E13EF2F4F3}"/>
                </a:ext>
              </a:extLst>
            </p:cNvPr>
            <p:cNvSpPr txBox="1"/>
            <p:nvPr/>
          </p:nvSpPr>
          <p:spPr>
            <a:xfrm>
              <a:off x="5647996" y="5325812"/>
              <a:ext cx="20486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㈜엠티에스코퍼레이션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기술혁신팀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기술지원 담당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BE4DF0-97FD-E532-41A4-194D07D71702}"/>
                </a:ext>
              </a:extLst>
            </p:cNvPr>
            <p:cNvSpPr txBox="1"/>
            <p:nvPr/>
          </p:nvSpPr>
          <p:spPr>
            <a:xfrm>
              <a:off x="4381742" y="5288397"/>
              <a:ext cx="1534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Team Member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68DDF7-358F-7C53-78A8-0B38EBF5620B}"/>
              </a:ext>
            </a:extLst>
          </p:cNvPr>
          <p:cNvGrpSpPr/>
          <p:nvPr/>
        </p:nvGrpSpPr>
        <p:grpSpPr>
          <a:xfrm>
            <a:off x="7866831" y="4797152"/>
            <a:ext cx="3415930" cy="1498127"/>
            <a:chOff x="8127704" y="5008070"/>
            <a:chExt cx="3415930" cy="149812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3F1E622-4BCE-7C12-C3F9-0D51F4652BB0}"/>
                </a:ext>
              </a:extLst>
            </p:cNvPr>
            <p:cNvSpPr/>
            <p:nvPr/>
          </p:nvSpPr>
          <p:spPr>
            <a:xfrm>
              <a:off x="8158032" y="5874986"/>
              <a:ext cx="3385602" cy="631211"/>
            </a:xfrm>
            <a:prstGeom prst="roundRect">
              <a:avLst>
                <a:gd name="adj" fmla="val 9287"/>
              </a:avLst>
            </a:prstGeom>
            <a:solidFill>
              <a:schemeClr val="bg1">
                <a:lumMod val="85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109EBA3-0B59-7C38-8D21-46D964C42F59}"/>
                </a:ext>
              </a:extLst>
            </p:cNvPr>
            <p:cNvSpPr/>
            <p:nvPr/>
          </p:nvSpPr>
          <p:spPr>
            <a:xfrm>
              <a:off x="8156422" y="5035873"/>
              <a:ext cx="3387212" cy="794608"/>
            </a:xfrm>
            <a:prstGeom prst="roundRect">
              <a:avLst>
                <a:gd name="adj" fmla="val 10086"/>
              </a:avLst>
            </a:prstGeom>
            <a:solidFill>
              <a:schemeClr val="bg1">
                <a:lumMod val="85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7D54331-DA80-7FA9-9426-51951AC0A3BD}"/>
                </a:ext>
              </a:extLst>
            </p:cNvPr>
            <p:cNvSpPr/>
            <p:nvPr/>
          </p:nvSpPr>
          <p:spPr>
            <a:xfrm>
              <a:off x="8129314" y="5847183"/>
              <a:ext cx="3385602" cy="631211"/>
            </a:xfrm>
            <a:prstGeom prst="roundRect">
              <a:avLst>
                <a:gd name="adj" fmla="val 9287"/>
              </a:avLst>
            </a:prstGeom>
            <a:solidFill>
              <a:schemeClr val="bg1">
                <a:alpha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0B0F77-4C1A-3E8E-676E-E7DA415809DD}"/>
                </a:ext>
              </a:extLst>
            </p:cNvPr>
            <p:cNvSpPr txBox="1"/>
            <p:nvPr/>
          </p:nvSpPr>
          <p:spPr>
            <a:xfrm>
              <a:off x="8180019" y="5828895"/>
              <a:ext cx="2851569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확보 및 공유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총괄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704B468-265E-32A9-4A2F-E23925ECDDBB}"/>
                </a:ext>
              </a:extLst>
            </p:cNvPr>
            <p:cNvSpPr/>
            <p:nvPr/>
          </p:nvSpPr>
          <p:spPr>
            <a:xfrm>
              <a:off x="8127704" y="5008070"/>
              <a:ext cx="3387212" cy="794608"/>
            </a:xfrm>
            <a:prstGeom prst="roundRect">
              <a:avLst>
                <a:gd name="adj" fmla="val 10086"/>
              </a:avLst>
            </a:prstGeom>
            <a:solidFill>
              <a:schemeClr val="bg1">
                <a:alpha val="6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270DAF-18D9-FAB6-8D2A-64431F361C4C}"/>
                </a:ext>
              </a:extLst>
            </p:cNvPr>
            <p:cNvSpPr txBox="1"/>
            <p:nvPr/>
          </p:nvSpPr>
          <p:spPr>
            <a:xfrm>
              <a:off x="9534621" y="5061847"/>
              <a:ext cx="1926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 경 재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45FD286-B346-FF85-6E4F-9281CDD1A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6447" y="5110242"/>
              <a:ext cx="1609" cy="62444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ACD2A6-172D-4A49-D4C3-55E991687918}"/>
                </a:ext>
              </a:extLst>
            </p:cNvPr>
            <p:cNvSpPr txBox="1"/>
            <p:nvPr/>
          </p:nvSpPr>
          <p:spPr>
            <a:xfrm>
              <a:off x="9396300" y="5321806"/>
              <a:ext cx="1782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㈜보아스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</a:t>
              </a:r>
            </a:p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부설연구소 연구원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6C8A8D-5715-DD2C-7037-3C0EA7348B3B}"/>
                </a:ext>
              </a:extLst>
            </p:cNvPr>
            <p:cNvSpPr txBox="1"/>
            <p:nvPr/>
          </p:nvSpPr>
          <p:spPr>
            <a:xfrm>
              <a:off x="8145338" y="5283964"/>
              <a:ext cx="1534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Team Member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5D60C4-F014-D0F3-EF04-7E43F47A725E}"/>
              </a:ext>
            </a:extLst>
          </p:cNvPr>
          <p:cNvSpPr txBox="1"/>
          <p:nvPr/>
        </p:nvSpPr>
        <p:spPr>
          <a:xfrm>
            <a:off x="858856" y="4170370"/>
            <a:ext cx="55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Team PCA</a:t>
            </a:r>
            <a:r>
              <a:rPr lang="en-US" altLang="ko-KR" sz="1400" b="1" dirty="0">
                <a:solidFill>
                  <a:schemeClr val="bg1"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(Patient Controlled Analgesia)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DCBCAE-5C5F-E072-FA4F-AB26DCE73423}"/>
              </a:ext>
            </a:extLst>
          </p:cNvPr>
          <p:cNvGrpSpPr/>
          <p:nvPr/>
        </p:nvGrpSpPr>
        <p:grpSpPr>
          <a:xfrm>
            <a:off x="844340" y="4781660"/>
            <a:ext cx="3419192" cy="1497681"/>
            <a:chOff x="844340" y="4781660"/>
            <a:chExt cx="3419192" cy="14976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3DD1BC0-FD9C-5464-4A6A-9112D00EE23F}"/>
                </a:ext>
              </a:extLst>
            </p:cNvPr>
            <p:cNvGrpSpPr/>
            <p:nvPr/>
          </p:nvGrpSpPr>
          <p:grpSpPr>
            <a:xfrm>
              <a:off x="844340" y="4781660"/>
              <a:ext cx="3419192" cy="1497681"/>
              <a:chOff x="469700" y="5005089"/>
              <a:chExt cx="3419192" cy="1497681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2B10DC3-F7B9-D391-798F-666071627F6B}"/>
                  </a:ext>
                </a:extLst>
              </p:cNvPr>
              <p:cNvGrpSpPr/>
              <p:nvPr/>
            </p:nvGrpSpPr>
            <p:grpSpPr>
              <a:xfrm>
                <a:off x="469700" y="5005089"/>
                <a:ext cx="3419192" cy="1497681"/>
                <a:chOff x="469700" y="5005089"/>
                <a:chExt cx="3419192" cy="1497681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7E944179-26C4-4352-310A-F40C7094F5EB}"/>
                    </a:ext>
                  </a:extLst>
                </p:cNvPr>
                <p:cNvSpPr/>
                <p:nvPr/>
              </p:nvSpPr>
              <p:spPr>
                <a:xfrm>
                  <a:off x="503290" y="5871559"/>
                  <a:ext cx="3385602" cy="631211"/>
                </a:xfrm>
                <a:prstGeom prst="roundRect">
                  <a:avLst>
                    <a:gd name="adj" fmla="val 9287"/>
                  </a:avLst>
                </a:prstGeom>
                <a:solidFill>
                  <a:schemeClr val="bg1">
                    <a:lumMod val="85000"/>
                    <a:alpha val="60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5ADD1B1A-881E-BBA7-3AD7-3DE308B47038}"/>
                    </a:ext>
                  </a:extLst>
                </p:cNvPr>
                <p:cNvSpPr/>
                <p:nvPr/>
              </p:nvSpPr>
              <p:spPr>
                <a:xfrm>
                  <a:off x="501680" y="5032446"/>
                  <a:ext cx="3387212" cy="794608"/>
                </a:xfrm>
                <a:prstGeom prst="roundRect">
                  <a:avLst>
                    <a:gd name="adj" fmla="val 10086"/>
                  </a:avLst>
                </a:prstGeom>
                <a:solidFill>
                  <a:schemeClr val="bg1">
                    <a:lumMod val="85000"/>
                    <a:alpha val="60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FEC81FFA-6331-C414-F76F-9C64C2A8423B}"/>
                    </a:ext>
                  </a:extLst>
                </p:cNvPr>
                <p:cNvSpPr/>
                <p:nvPr/>
              </p:nvSpPr>
              <p:spPr>
                <a:xfrm>
                  <a:off x="471310" y="5844202"/>
                  <a:ext cx="3385602" cy="631211"/>
                </a:xfrm>
                <a:prstGeom prst="roundRect">
                  <a:avLst>
                    <a:gd name="adj" fmla="val 9287"/>
                  </a:avLst>
                </a:prstGeom>
                <a:solidFill>
                  <a:schemeClr val="bg1">
                    <a:alpha val="60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E3CBB8B-1094-EDFF-D1D5-781645E52A12}"/>
                    </a:ext>
                  </a:extLst>
                </p:cNvPr>
                <p:cNvSpPr txBox="1"/>
                <p:nvPr/>
              </p:nvSpPr>
              <p:spPr>
                <a:xfrm>
                  <a:off x="522015" y="5825914"/>
                  <a:ext cx="2851569" cy="610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데이터 확보 및 공유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프로젝트 총괄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1D3F8F9B-A414-6CD7-19B5-F1FD7A552F12}"/>
                    </a:ext>
                  </a:extLst>
                </p:cNvPr>
                <p:cNvSpPr/>
                <p:nvPr/>
              </p:nvSpPr>
              <p:spPr>
                <a:xfrm>
                  <a:off x="469700" y="5005089"/>
                  <a:ext cx="3387212" cy="794608"/>
                </a:xfrm>
                <a:prstGeom prst="roundRect">
                  <a:avLst>
                    <a:gd name="adj" fmla="val 10086"/>
                  </a:avLst>
                </a:prstGeom>
                <a:solidFill>
                  <a:schemeClr val="bg1">
                    <a:alpha val="60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380042-29FB-472C-57BA-5BAA7A3F0A59}"/>
                    </a:ext>
                  </a:extLst>
                </p:cNvPr>
                <p:cNvSpPr txBox="1"/>
                <p:nvPr/>
              </p:nvSpPr>
              <p:spPr>
                <a:xfrm>
                  <a:off x="503290" y="5240163"/>
                  <a:ext cx="13678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ea"/>
                    </a:rPr>
                    <a:t>Team Leader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6E3DFBCE-1308-F4EF-02C1-CAAF16C10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6151" y="5107261"/>
                  <a:ext cx="1609" cy="624444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8E0AAC-EC5D-2699-75D1-82167EAD4EFF}"/>
                  </a:ext>
                </a:extLst>
              </p:cNvPr>
              <p:cNvSpPr txBox="1"/>
              <p:nvPr/>
            </p:nvSpPr>
            <p:spPr>
              <a:xfrm>
                <a:off x="1786005" y="5318825"/>
                <a:ext cx="204591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㈜우영메디칼 중앙연구소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연구소장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이사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75FAEB-957B-B04B-E5E8-5C55D05FBFBA}"/>
                </a:ext>
              </a:extLst>
            </p:cNvPr>
            <p:cNvSpPr txBox="1"/>
            <p:nvPr/>
          </p:nvSpPr>
          <p:spPr>
            <a:xfrm>
              <a:off x="2329952" y="4824860"/>
              <a:ext cx="1919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 창 수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8A0BAB-9EEB-B3AC-846E-4E6CCECA17FE}"/>
              </a:ext>
            </a:extLst>
          </p:cNvPr>
          <p:cNvSpPr/>
          <p:nvPr/>
        </p:nvSpPr>
        <p:spPr>
          <a:xfrm>
            <a:off x="110835" y="116632"/>
            <a:ext cx="11896438" cy="6607441"/>
          </a:xfrm>
          <a:prstGeom prst="rect">
            <a:avLst/>
          </a:prstGeom>
          <a:noFill/>
          <a:ln w="44450" cmpd="dbl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5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00+] Medical Backgrounds | Wallpapers.com">
            <a:extLst>
              <a:ext uri="{FF2B5EF4-FFF2-40B4-BE49-F238E27FC236}">
                <a16:creationId xmlns:a16="http://schemas.microsoft.com/office/drawing/2014/main" id="{FE5DEA56-6890-B696-4113-E20E56E7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0463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41EFEA2D-92F7-E22B-BE19-5C5C620F4738}"/>
              </a:ext>
            </a:extLst>
          </p:cNvPr>
          <p:cNvSpPr/>
          <p:nvPr/>
        </p:nvSpPr>
        <p:spPr>
          <a:xfrm>
            <a:off x="0" y="562557"/>
            <a:ext cx="7141548" cy="5732887"/>
          </a:xfrm>
          <a:prstGeom prst="homePlate">
            <a:avLst>
              <a:gd name="adj" fmla="val 30278"/>
            </a:avLst>
          </a:prstGeom>
          <a:solidFill>
            <a:srgbClr val="0146C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9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FDC69-01CC-71EF-3245-FB219DFADD45}"/>
              </a:ext>
            </a:extLst>
          </p:cNvPr>
          <p:cNvSpPr txBox="1"/>
          <p:nvPr/>
        </p:nvSpPr>
        <p:spPr>
          <a:xfrm>
            <a:off x="1745804" y="1196752"/>
            <a:ext cx="1504883" cy="76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79" b="1" dirty="0">
                <a:solidFill>
                  <a:schemeClr val="bg1"/>
                </a:solidFill>
              </a:rPr>
              <a:t>01</a:t>
            </a:r>
            <a:endParaRPr lang="ko-KR" altLang="en-US" sz="4379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E11AD-75AB-5982-FFCD-5532D3057881}"/>
              </a:ext>
            </a:extLst>
          </p:cNvPr>
          <p:cNvSpPr txBox="1"/>
          <p:nvPr/>
        </p:nvSpPr>
        <p:spPr>
          <a:xfrm>
            <a:off x="1674143" y="2087694"/>
            <a:ext cx="3461171" cy="58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85" dirty="0">
                <a:solidFill>
                  <a:schemeClr val="bg1"/>
                </a:solidFill>
              </a:rPr>
              <a:t>프로젝트 안내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C84AD-3927-95E9-3BE8-09591D741940}"/>
              </a:ext>
            </a:extLst>
          </p:cNvPr>
          <p:cNvSpPr txBox="1"/>
          <p:nvPr/>
        </p:nvSpPr>
        <p:spPr>
          <a:xfrm>
            <a:off x="1698704" y="3100313"/>
            <a:ext cx="4228698" cy="2106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01 </a:t>
            </a:r>
            <a:r>
              <a:rPr lang="ko-KR" altLang="en-US" sz="1791" dirty="0">
                <a:solidFill>
                  <a:schemeClr val="bg1"/>
                </a:solidFill>
              </a:rPr>
              <a:t>프로젝트 개요</a:t>
            </a:r>
            <a:endParaRPr lang="en-US" altLang="ko-KR" sz="179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02 </a:t>
            </a:r>
            <a:r>
              <a:rPr lang="ko-KR" altLang="en-US" sz="1791" dirty="0">
                <a:solidFill>
                  <a:schemeClr val="bg1"/>
                </a:solidFill>
              </a:rPr>
              <a:t>주제선정 배경</a:t>
            </a:r>
            <a:endParaRPr lang="en-US" altLang="ko-KR" sz="179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03 </a:t>
            </a:r>
            <a:r>
              <a:rPr lang="ko-KR" altLang="en-US" sz="1791" dirty="0">
                <a:solidFill>
                  <a:schemeClr val="bg1"/>
                </a:solidFill>
              </a:rPr>
              <a:t>프로젝트 목적</a:t>
            </a:r>
            <a:endParaRPr lang="en-US" altLang="ko-KR" sz="179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04 </a:t>
            </a:r>
            <a:r>
              <a:rPr lang="ko-KR" altLang="en-US" sz="1791" dirty="0">
                <a:solidFill>
                  <a:schemeClr val="bg1"/>
                </a:solidFill>
              </a:rPr>
              <a:t>데이터 분석 </a:t>
            </a:r>
            <a:r>
              <a:rPr lang="en-US" altLang="ko-KR" sz="1791" dirty="0">
                <a:solidFill>
                  <a:schemeClr val="bg1"/>
                </a:solidFill>
              </a:rPr>
              <a:t>Process</a:t>
            </a: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05</a:t>
            </a:r>
            <a:r>
              <a:rPr lang="ko-KR" altLang="en-US" sz="1791" dirty="0">
                <a:solidFill>
                  <a:schemeClr val="bg1"/>
                </a:solidFill>
              </a:rPr>
              <a:t> 데이터 전처리 및 주요 데이터항목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308763-8828-9559-C44D-1FC63B741ED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45804" y="1962486"/>
            <a:ext cx="752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E58C6-165C-02B5-459B-5645C41B855B}"/>
              </a:ext>
            </a:extLst>
          </p:cNvPr>
          <p:cNvGrpSpPr/>
          <p:nvPr/>
        </p:nvGrpSpPr>
        <p:grpSpPr>
          <a:xfrm>
            <a:off x="0" y="0"/>
            <a:ext cx="1336999" cy="6858000"/>
            <a:chOff x="0" y="0"/>
            <a:chExt cx="1336999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49A2480-656A-6FBE-C24B-F6F5848FB121}"/>
                </a:ext>
              </a:extLst>
            </p:cNvPr>
            <p:cNvSpPr/>
            <p:nvPr/>
          </p:nvSpPr>
          <p:spPr>
            <a:xfrm>
              <a:off x="692049" y="0"/>
              <a:ext cx="644950" cy="6858000"/>
            </a:xfrm>
            <a:prstGeom prst="rect">
              <a:avLst/>
            </a:prstGeom>
            <a:solidFill>
              <a:srgbClr val="00B1F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B48B4A-7B21-4E52-DED9-EB9B25A1C0A4}"/>
                </a:ext>
              </a:extLst>
            </p:cNvPr>
            <p:cNvSpPr/>
            <p:nvPr/>
          </p:nvSpPr>
          <p:spPr>
            <a:xfrm>
              <a:off x="262083" y="0"/>
              <a:ext cx="429967" cy="6858000"/>
            </a:xfrm>
            <a:prstGeom prst="rect">
              <a:avLst/>
            </a:prstGeom>
            <a:solidFill>
              <a:srgbClr val="00B1F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17DC20-067E-D85A-303A-866910B97D4E}"/>
                </a:ext>
              </a:extLst>
            </p:cNvPr>
            <p:cNvSpPr/>
            <p:nvPr/>
          </p:nvSpPr>
          <p:spPr>
            <a:xfrm>
              <a:off x="0" y="0"/>
              <a:ext cx="262083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74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A4B16-F14C-426C-4874-E7574806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61826-5261-2BA4-589F-35AF0436CABD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프로젝트 개요</a:t>
            </a:r>
            <a:endParaRPr lang="en-US" altLang="ko-KR" sz="1592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707845-766E-CE3B-0CBA-70CC4798053E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0A2C6C-8FAD-DD24-B51B-CEF2B9F96941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66ABFE"/>
            </a:solidFill>
            <a:ln w="50800">
              <a:solidFill>
                <a:schemeClr val="tx2">
                  <a:lumMod val="60000"/>
                  <a:lumOff val="40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D0189-3485-571B-48BE-158D88DE181B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01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50CD6D-7D63-5611-9840-EE702B3E36F5}"/>
              </a:ext>
            </a:extLst>
          </p:cNvPr>
          <p:cNvGrpSpPr/>
          <p:nvPr/>
        </p:nvGrpSpPr>
        <p:grpSpPr>
          <a:xfrm>
            <a:off x="522015" y="954440"/>
            <a:ext cx="1875750" cy="5597576"/>
            <a:chOff x="536755" y="954440"/>
            <a:chExt cx="4861554" cy="5597576"/>
          </a:xfrm>
          <a:solidFill>
            <a:schemeClr val="bg1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36EC219-B4C0-8880-AD0E-8B00458DD8E0}"/>
                </a:ext>
              </a:extLst>
            </p:cNvPr>
            <p:cNvSpPr/>
            <p:nvPr/>
          </p:nvSpPr>
          <p:spPr>
            <a:xfrm>
              <a:off x="573773" y="1007400"/>
              <a:ext cx="4824536" cy="5544616"/>
            </a:xfrm>
            <a:prstGeom prst="roundRect">
              <a:avLst>
                <a:gd name="adj" fmla="val 331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BD47BB9-4F2E-9395-EE20-FAD872BE19B3}"/>
                </a:ext>
              </a:extLst>
            </p:cNvPr>
            <p:cNvSpPr/>
            <p:nvPr/>
          </p:nvSpPr>
          <p:spPr>
            <a:xfrm>
              <a:off x="536755" y="954440"/>
              <a:ext cx="4742694" cy="5544616"/>
            </a:xfrm>
            <a:prstGeom prst="roundRect">
              <a:avLst>
                <a:gd name="adj" fmla="val 3310"/>
              </a:avLst>
            </a:prstGeom>
            <a:grpFill/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470DEC3-ABA8-4EEC-1154-5A570E233197}"/>
              </a:ext>
            </a:extLst>
          </p:cNvPr>
          <p:cNvSpPr txBox="1"/>
          <p:nvPr/>
        </p:nvSpPr>
        <p:spPr>
          <a:xfrm>
            <a:off x="591361" y="1124744"/>
            <a:ext cx="157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프로젝트명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D5DCE3-2678-5DB5-0B26-E4B2F07C1614}"/>
              </a:ext>
            </a:extLst>
          </p:cNvPr>
          <p:cNvSpPr txBox="1"/>
          <p:nvPr/>
        </p:nvSpPr>
        <p:spPr>
          <a:xfrm>
            <a:off x="591000" y="1587869"/>
            <a:ext cx="1604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주제선정 목적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1F04FD-A5B0-3E39-44FF-11224B68252A}"/>
              </a:ext>
            </a:extLst>
          </p:cNvPr>
          <p:cNvGrpSpPr/>
          <p:nvPr/>
        </p:nvGrpSpPr>
        <p:grpSpPr>
          <a:xfrm>
            <a:off x="2534224" y="945296"/>
            <a:ext cx="3672793" cy="5606720"/>
            <a:chOff x="473963" y="945296"/>
            <a:chExt cx="4811108" cy="5606720"/>
          </a:xfrm>
          <a:solidFill>
            <a:schemeClr val="bg1"/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FCCB0F3-F65F-5CD8-24F8-ED79515B4768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1A91D4E-2E90-FA7E-8BA3-93337F8E2B57}"/>
                </a:ext>
              </a:extLst>
            </p:cNvPr>
            <p:cNvSpPr/>
            <p:nvPr/>
          </p:nvSpPr>
          <p:spPr>
            <a:xfrm>
              <a:off x="473963" y="945296"/>
              <a:ext cx="4742694" cy="5544616"/>
            </a:xfrm>
            <a:prstGeom prst="roundRect">
              <a:avLst>
                <a:gd name="adj" fmla="val 3310"/>
              </a:avLst>
            </a:prstGeom>
            <a:grpFill/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CFFB55-6ACF-F8BD-C1AA-E98D6DB8EF0C}"/>
              </a:ext>
            </a:extLst>
          </p:cNvPr>
          <p:cNvSpPr txBox="1"/>
          <p:nvPr/>
        </p:nvSpPr>
        <p:spPr>
          <a:xfrm>
            <a:off x="2659953" y="1115262"/>
            <a:ext cx="349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PCA </a:t>
            </a:r>
            <a:r>
              <a:rPr lang="ko-KR" altLang="en-US" sz="1200" dirty="0"/>
              <a:t>설정과 </a:t>
            </a:r>
            <a:r>
              <a:rPr lang="en-US" altLang="ko-KR" sz="1200" dirty="0"/>
              <a:t>PONV </a:t>
            </a:r>
            <a:r>
              <a:rPr lang="ko-KR" altLang="en-US" sz="1200" dirty="0"/>
              <a:t>분석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F6841AF-0C16-1D27-451A-0A0D6F175746}"/>
              </a:ext>
            </a:extLst>
          </p:cNvPr>
          <p:cNvCxnSpPr>
            <a:cxnSpLocks/>
          </p:cNvCxnSpPr>
          <p:nvPr/>
        </p:nvCxnSpPr>
        <p:spPr>
          <a:xfrm flipV="1">
            <a:off x="621057" y="1484398"/>
            <a:ext cx="1574285" cy="607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C0C2DB-70EB-D508-74E9-D4A7C6C45C7B}"/>
              </a:ext>
            </a:extLst>
          </p:cNvPr>
          <p:cNvCxnSpPr>
            <a:cxnSpLocks/>
          </p:cNvCxnSpPr>
          <p:nvPr/>
        </p:nvCxnSpPr>
        <p:spPr>
          <a:xfrm>
            <a:off x="2659952" y="1485340"/>
            <a:ext cx="338437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D2FFF8-D365-4772-19E6-4603BA9EF7BF}"/>
              </a:ext>
            </a:extLst>
          </p:cNvPr>
          <p:cNvCxnSpPr>
            <a:cxnSpLocks/>
          </p:cNvCxnSpPr>
          <p:nvPr/>
        </p:nvCxnSpPr>
        <p:spPr>
          <a:xfrm>
            <a:off x="2478585" y="1051560"/>
            <a:ext cx="0" cy="540177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893779-C231-1777-FC9A-CC889CB999D5}"/>
              </a:ext>
            </a:extLst>
          </p:cNvPr>
          <p:cNvSpPr txBox="1"/>
          <p:nvPr/>
        </p:nvSpPr>
        <p:spPr>
          <a:xfrm>
            <a:off x="2659953" y="1611656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환자</a:t>
            </a:r>
            <a:r>
              <a:rPr lang="ko-KR" altLang="en-US" sz="1200" spc="140" dirty="0"/>
              <a:t> </a:t>
            </a:r>
            <a:r>
              <a:rPr lang="ko-KR" altLang="en-US" sz="1200" dirty="0"/>
              <a:t>특성</a:t>
            </a:r>
            <a:r>
              <a:rPr lang="en-US" altLang="ko-KR" sz="1200" dirty="0"/>
              <a:t>,</a:t>
            </a:r>
            <a:r>
              <a:rPr lang="ko-KR" altLang="en-US" sz="1200" spc="95" dirty="0"/>
              <a:t> </a:t>
            </a:r>
            <a:r>
              <a:rPr lang="ko-KR" altLang="en-US" sz="1200" dirty="0"/>
              <a:t>의학적</a:t>
            </a:r>
            <a:r>
              <a:rPr lang="ko-KR" altLang="en-US" sz="1200" spc="95" dirty="0"/>
              <a:t> </a:t>
            </a:r>
            <a:r>
              <a:rPr lang="ko-KR" altLang="en-US" sz="1200" dirty="0"/>
              <a:t>치료</a:t>
            </a:r>
            <a:r>
              <a:rPr lang="en-US" altLang="ko-KR" sz="1200" dirty="0"/>
              <a:t>,</a:t>
            </a:r>
            <a:r>
              <a:rPr lang="ko-KR" altLang="en-US" sz="1200" spc="95" dirty="0"/>
              <a:t> </a:t>
            </a:r>
            <a:r>
              <a:rPr lang="ko-KR" altLang="en-US" sz="1200" dirty="0"/>
              <a:t>투여량</a:t>
            </a:r>
            <a:r>
              <a:rPr lang="ko-KR" altLang="en-US" sz="1200" spc="90" dirty="0"/>
              <a:t> </a:t>
            </a:r>
            <a:r>
              <a:rPr lang="ko-KR" altLang="en-US" sz="1200" dirty="0"/>
              <a:t>및</a:t>
            </a:r>
            <a:r>
              <a:rPr lang="ko-KR" altLang="en-US" sz="1200" spc="114" dirty="0"/>
              <a:t> </a:t>
            </a:r>
            <a:r>
              <a:rPr lang="ko-KR" altLang="en-US" sz="1200" dirty="0"/>
              <a:t>다양한</a:t>
            </a:r>
            <a:r>
              <a:rPr lang="ko-KR" altLang="en-US" sz="1200" spc="90" dirty="0"/>
              <a:t> </a:t>
            </a:r>
            <a:r>
              <a:rPr lang="ko-KR" altLang="en-US" sz="1200" dirty="0"/>
              <a:t>시간간격에</a:t>
            </a:r>
            <a:r>
              <a:rPr lang="ko-KR" altLang="en-US" sz="1200" spc="90" dirty="0"/>
              <a:t> </a:t>
            </a:r>
            <a:r>
              <a:rPr lang="ko-KR" altLang="en-US" sz="1200" dirty="0"/>
              <a:t>걸친</a:t>
            </a:r>
            <a:r>
              <a:rPr lang="ko-KR" altLang="en-US" sz="1200" spc="145" dirty="0"/>
              <a:t> </a:t>
            </a:r>
            <a:r>
              <a:rPr lang="ko-KR" altLang="en-US" sz="1200" dirty="0"/>
              <a:t>누적</a:t>
            </a:r>
            <a:r>
              <a:rPr lang="ko-KR" altLang="en-US" sz="1200" spc="145" dirty="0"/>
              <a:t> </a:t>
            </a:r>
            <a:r>
              <a:rPr lang="ko-KR" altLang="en-US" sz="1200" dirty="0"/>
              <a:t>볼륨과</a:t>
            </a:r>
            <a:r>
              <a:rPr lang="ko-KR" altLang="en-US" sz="1200" spc="95" dirty="0"/>
              <a:t> </a:t>
            </a:r>
            <a:r>
              <a:rPr lang="ko-KR" altLang="en-US" sz="1200" dirty="0"/>
              <a:t>관련된</a:t>
            </a:r>
            <a:r>
              <a:rPr lang="ko-KR" altLang="en-US" sz="1200" spc="90" dirty="0"/>
              <a:t> </a:t>
            </a:r>
            <a:r>
              <a:rPr lang="ko-KR" altLang="en-US" sz="1200" dirty="0"/>
              <a:t>데이터로</a:t>
            </a:r>
            <a:r>
              <a:rPr lang="ko-KR" altLang="en-US" sz="1200" spc="114" dirty="0"/>
              <a:t> 아래와 같은 분석을 목적으로 함</a:t>
            </a:r>
            <a:endParaRPr lang="ko-KR" altLang="en-US" sz="1200" spc="-25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① 치료 투여 효능 평가</a:t>
            </a:r>
            <a:endParaRPr lang="en-US" altLang="ko-KR" sz="1200" dirty="0"/>
          </a:p>
          <a:p>
            <a:r>
              <a:rPr lang="ko-KR" altLang="en-US" sz="1200" dirty="0"/>
              <a:t> ② 부작용 및 안전성 모니터링</a:t>
            </a:r>
            <a:endParaRPr lang="en-US" altLang="ko-KR" sz="1200" dirty="0"/>
          </a:p>
          <a:p>
            <a:r>
              <a:rPr lang="ko-KR" altLang="en-US" sz="1200" dirty="0"/>
              <a:t> ③ 누적 부피 분석</a:t>
            </a:r>
            <a:endParaRPr lang="en-US" altLang="ko-KR" sz="1200" dirty="0"/>
          </a:p>
          <a:p>
            <a:r>
              <a:rPr lang="ko-KR" altLang="en-US" sz="1200" dirty="0"/>
              <a:t> ④ 시간 기반 분석</a:t>
            </a:r>
            <a:endParaRPr lang="en-US" altLang="ko-KR" sz="1200" dirty="0"/>
          </a:p>
          <a:p>
            <a:r>
              <a:rPr lang="ko-KR" altLang="en-US" sz="1200" dirty="0"/>
              <a:t> ⑤ 통계학적 영향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4DF276-EF73-5351-EF9A-1896B9D1BA75}"/>
              </a:ext>
            </a:extLst>
          </p:cNvPr>
          <p:cNvSpPr txBox="1"/>
          <p:nvPr/>
        </p:nvSpPr>
        <p:spPr>
          <a:xfrm>
            <a:off x="620664" y="3444867"/>
            <a:ext cx="135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기대효과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DE75B2A-D0F6-4E09-3C49-CDC33B5B6954}"/>
              </a:ext>
            </a:extLst>
          </p:cNvPr>
          <p:cNvCxnSpPr>
            <a:cxnSpLocks/>
          </p:cNvCxnSpPr>
          <p:nvPr/>
        </p:nvCxnSpPr>
        <p:spPr>
          <a:xfrm>
            <a:off x="2659952" y="3383045"/>
            <a:ext cx="338437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958F635-EC72-BACD-D436-A03C552A44D9}"/>
              </a:ext>
            </a:extLst>
          </p:cNvPr>
          <p:cNvSpPr txBox="1"/>
          <p:nvPr/>
        </p:nvSpPr>
        <p:spPr>
          <a:xfrm>
            <a:off x="613403" y="5047862"/>
            <a:ext cx="136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4)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추진 일정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6C1341-E8A4-F856-8B5B-2A9D6457C804}"/>
              </a:ext>
            </a:extLst>
          </p:cNvPr>
          <p:cNvCxnSpPr>
            <a:cxnSpLocks/>
          </p:cNvCxnSpPr>
          <p:nvPr/>
        </p:nvCxnSpPr>
        <p:spPr>
          <a:xfrm>
            <a:off x="581909" y="3392604"/>
            <a:ext cx="158373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9B5959E-E749-1C3A-6F2E-AB5D31E4285D}"/>
              </a:ext>
            </a:extLst>
          </p:cNvPr>
          <p:cNvSpPr txBox="1"/>
          <p:nvPr/>
        </p:nvSpPr>
        <p:spPr>
          <a:xfrm>
            <a:off x="2538239" y="3484745"/>
            <a:ext cx="3668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① 약물 </a:t>
            </a:r>
            <a:r>
              <a:rPr lang="ko-KR" altLang="en-US" sz="1200" dirty="0" err="1"/>
              <a:t>투여량과</a:t>
            </a:r>
            <a:r>
              <a:rPr lang="ko-KR" altLang="en-US" sz="1200" dirty="0"/>
              <a:t> 환자 통증지수 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관계분석에 따른 적정량 투여 기대</a:t>
            </a:r>
            <a:endParaRPr lang="en-US" altLang="ko-KR" sz="1200" dirty="0"/>
          </a:p>
          <a:p>
            <a:r>
              <a:rPr lang="ko-KR" altLang="en-US" sz="1200" dirty="0"/>
              <a:t> ② </a:t>
            </a:r>
            <a:r>
              <a:rPr lang="en-US" altLang="ko-KR" sz="1200" dirty="0"/>
              <a:t>ERM </a:t>
            </a:r>
            <a:r>
              <a:rPr lang="ko-KR" altLang="en-US" sz="1200" dirty="0"/>
              <a:t>데이터 분석에 기반한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약물 부작용 제어 및 안전성 확보</a:t>
            </a:r>
            <a:endParaRPr lang="en-US" altLang="ko-KR" sz="1200" dirty="0"/>
          </a:p>
          <a:p>
            <a:r>
              <a:rPr lang="ko-KR" altLang="en-US" sz="1200" dirty="0"/>
              <a:t> ③ 성별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수술 유형 등 다양한 변수에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최적화된 적절한 투약 가이드 기대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④ 그 외 통계학적 유의미한 분석결과 기대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4058545-5EC7-79AD-5B0D-AEDA6AD1E942}"/>
              </a:ext>
            </a:extLst>
          </p:cNvPr>
          <p:cNvCxnSpPr>
            <a:cxnSpLocks/>
          </p:cNvCxnSpPr>
          <p:nvPr/>
        </p:nvCxnSpPr>
        <p:spPr>
          <a:xfrm>
            <a:off x="2659952" y="4950312"/>
            <a:ext cx="338437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B2C05C3-B0D6-34D6-2A38-B2388068A736}"/>
              </a:ext>
            </a:extLst>
          </p:cNvPr>
          <p:cNvCxnSpPr>
            <a:cxnSpLocks/>
          </p:cNvCxnSpPr>
          <p:nvPr/>
        </p:nvCxnSpPr>
        <p:spPr>
          <a:xfrm>
            <a:off x="581909" y="4959871"/>
            <a:ext cx="1583737" cy="1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F636C2-7535-EBFF-2D0A-E58F1E867269}"/>
              </a:ext>
            </a:extLst>
          </p:cNvPr>
          <p:cNvSpPr txBox="1"/>
          <p:nvPr/>
        </p:nvSpPr>
        <p:spPr>
          <a:xfrm>
            <a:off x="2620344" y="5027839"/>
            <a:ext cx="3150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· 09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목표 설정 및 데이터 수집</a:t>
            </a:r>
          </a:p>
          <a:p>
            <a:r>
              <a:rPr lang="en-US" altLang="ko-KR" sz="1200" dirty="0"/>
              <a:t>· 10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 정제</a:t>
            </a:r>
          </a:p>
          <a:p>
            <a:r>
              <a:rPr lang="en-US" altLang="ko-KR" sz="1200" dirty="0"/>
              <a:t>· 11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 탐색 및 시각화</a:t>
            </a:r>
          </a:p>
          <a:p>
            <a:r>
              <a:rPr lang="en-US" altLang="ko-KR" sz="1200" dirty="0"/>
              <a:t>· 12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모델링 및 분석 수행</a:t>
            </a:r>
          </a:p>
          <a:p>
            <a:r>
              <a:rPr lang="en-US" altLang="ko-KR" sz="1200" dirty="0"/>
              <a:t>· 13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결과 해석 및 자료작성</a:t>
            </a:r>
          </a:p>
          <a:p>
            <a:r>
              <a:rPr lang="en-US" altLang="ko-KR" sz="1200" dirty="0"/>
              <a:t>· 14</a:t>
            </a:r>
            <a:r>
              <a:rPr lang="ko-KR" altLang="en-US" sz="1200" dirty="0"/>
              <a:t>주차 </a:t>
            </a:r>
            <a:r>
              <a:rPr lang="en-US" altLang="ko-KR" sz="1200" dirty="0"/>
              <a:t>: </a:t>
            </a:r>
            <a:r>
              <a:rPr lang="ko-KR" altLang="en-US" sz="1200" dirty="0"/>
              <a:t>최종결과 발표</a:t>
            </a:r>
          </a:p>
        </p:txBody>
      </p:sp>
      <p:pic>
        <p:nvPicPr>
          <p:cNvPr id="2054" name="Picture 6" descr="PCA arcomed">
            <a:extLst>
              <a:ext uri="{FF2B5EF4-FFF2-40B4-BE49-F238E27FC236}">
                <a16:creationId xmlns:a16="http://schemas.microsoft.com/office/drawing/2014/main" id="{3FE17AFB-3E52-7481-6EF8-9442A8C7D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8"/>
          <a:stretch/>
        </p:blipFill>
        <p:spPr bwMode="auto">
          <a:xfrm>
            <a:off x="7139134" y="3654633"/>
            <a:ext cx="4668353" cy="2746412"/>
          </a:xfrm>
          <a:prstGeom prst="roundRect">
            <a:avLst>
              <a:gd name="adj" fmla="val 11673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A5347C1-9724-132D-E287-8F9A3B6D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95" y="954440"/>
            <a:ext cx="4668353" cy="2956791"/>
          </a:xfrm>
          <a:prstGeom prst="roundRect">
            <a:avLst>
              <a:gd name="adj" fmla="val 1017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84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96042-800B-5F98-6E96-DAA218E7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1119CC-78E9-F32F-DC1B-0CD33E90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8422F-AA76-9BE4-E6C7-A489A3614CE8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주제선정 배경</a:t>
            </a:r>
            <a:endParaRPr lang="en-US" altLang="ko-KR" sz="1592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534D3A-C7C2-C78C-208A-318803BD1B25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660FD8A-A2F2-A5BB-1675-A894815BA9FC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66ABFE"/>
            </a:solidFill>
            <a:ln w="50800">
              <a:solidFill>
                <a:schemeClr val="tx2">
                  <a:lumMod val="60000"/>
                  <a:lumOff val="40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EFB125-1133-B637-ECE8-3F2B25AC28BD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98D87D-83B1-7996-9FF9-5DD07D72B9DF}"/>
              </a:ext>
            </a:extLst>
          </p:cNvPr>
          <p:cNvGrpSpPr/>
          <p:nvPr/>
        </p:nvGrpSpPr>
        <p:grpSpPr>
          <a:xfrm>
            <a:off x="437417" y="980727"/>
            <a:ext cx="6061262" cy="5589681"/>
            <a:chOff x="437417" y="980728"/>
            <a:chExt cx="5917245" cy="547260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E3F97A6-7BD0-5D20-D246-A43313C61238}"/>
                </a:ext>
              </a:extLst>
            </p:cNvPr>
            <p:cNvSpPr/>
            <p:nvPr/>
          </p:nvSpPr>
          <p:spPr>
            <a:xfrm>
              <a:off x="437417" y="980728"/>
              <a:ext cx="5917245" cy="5472608"/>
            </a:xfrm>
            <a:prstGeom prst="roundRect">
              <a:avLst>
                <a:gd name="adj" fmla="val 2585"/>
              </a:avLst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0" name="Picture 2" descr="Patient Controlled Analgesia - What You Need to Know">
              <a:extLst>
                <a:ext uri="{FF2B5EF4-FFF2-40B4-BE49-F238E27FC236}">
                  <a16:creationId xmlns:a16="http://schemas.microsoft.com/office/drawing/2014/main" id="{C94302AB-44EA-1AD2-C49C-AF0E313F3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75" y="1245230"/>
              <a:ext cx="3479913" cy="3479913"/>
            </a:xfrm>
            <a:prstGeom prst="roundRect">
              <a:avLst>
                <a:gd name="adj" fmla="val 752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6B6914B4-2002-DFC9-E6D2-67F7B63A6B04}"/>
                </a:ext>
              </a:extLst>
            </p:cNvPr>
            <p:cNvPicPr/>
            <p:nvPr/>
          </p:nvPicPr>
          <p:blipFill>
            <a:blip r:embed="rId4" cstate="print"/>
            <a:srcRect b="68321"/>
            <a:stretch/>
          </p:blipFill>
          <p:spPr>
            <a:xfrm>
              <a:off x="776536" y="4842154"/>
              <a:ext cx="5296131" cy="1494174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D97722E2-8414-CE48-0BE7-A80073E99A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7011" y="1268759"/>
              <a:ext cx="1859620" cy="3456383"/>
            </a:xfrm>
            <a:prstGeom prst="round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DDAF23-2598-0882-5F5F-28763309E71B}"/>
              </a:ext>
            </a:extLst>
          </p:cNvPr>
          <p:cNvGrpSpPr/>
          <p:nvPr/>
        </p:nvGrpSpPr>
        <p:grpSpPr>
          <a:xfrm>
            <a:off x="6693781" y="963689"/>
            <a:ext cx="5133490" cy="5606720"/>
            <a:chOff x="473963" y="945296"/>
            <a:chExt cx="4811108" cy="5606720"/>
          </a:xfrm>
          <a:solidFill>
            <a:schemeClr val="bg1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4F07301-1B5F-E57A-5EAA-59808D17FD59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3172672-4A54-5ECB-417E-EA57FC81458A}"/>
                </a:ext>
              </a:extLst>
            </p:cNvPr>
            <p:cNvSpPr/>
            <p:nvPr/>
          </p:nvSpPr>
          <p:spPr>
            <a:xfrm>
              <a:off x="473963" y="945296"/>
              <a:ext cx="4742694" cy="5544616"/>
            </a:xfrm>
            <a:prstGeom prst="roundRect">
              <a:avLst>
                <a:gd name="adj" fmla="val 3310"/>
              </a:avLst>
            </a:prstGeom>
            <a:grpFill/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PCA(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Patient</a:t>
              </a:r>
              <a:r>
                <a:rPr lang="ko-KR" altLang="en-US" sz="1600" b="1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Controlled</a:t>
              </a:r>
              <a:r>
                <a:rPr lang="ko-KR" altLang="en-US" sz="1600" b="1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Analgisia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)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란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?</a:t>
              </a:r>
            </a:p>
            <a:p>
              <a:endPara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맑은 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수술</a:t>
              </a:r>
              <a:r>
                <a:rPr lang="ko-KR" altLang="en-US" sz="120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후</a:t>
              </a:r>
              <a:r>
                <a:rPr lang="ko-KR" altLang="en-US" sz="120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환자의</a:t>
              </a:r>
              <a:r>
                <a:rPr lang="ko-KR" altLang="en-US" sz="120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통증</a:t>
              </a:r>
              <a:r>
                <a:rPr lang="ko-KR" altLang="en-US" sz="1200" spc="-1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완화를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목적으로</a:t>
              </a:r>
              <a:r>
                <a:rPr lang="ko-KR" altLang="en-US" sz="120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주입되는</a:t>
              </a:r>
              <a:r>
                <a:rPr lang="ko-KR" altLang="en-US" sz="1200" spc="-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의약품</a:t>
              </a:r>
              <a:r>
                <a:rPr lang="ko-KR" altLang="en-US" sz="1200" spc="-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</a:t>
              </a:r>
              <a:r>
                <a:rPr lang="ko-KR" altLang="en-US" sz="1200" spc="-25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주입기</a:t>
              </a:r>
              <a:r>
                <a:rPr lang="ko-KR" altLang="en-US" sz="1200" spc="-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cs typeface="맑은 고딕"/>
                </a:rPr>
                <a:t> 또는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환자가 스스로 통증을 조절할 수 있는 통증자가조절법 또는 그 장치를 말함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endPara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통증이 있을 때마다 체내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경막외강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설치된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회용 펌프 또는 통증자가조절장치를 통해 환자가 스스로 진통제를 투여하는 방법이며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통증을 환자 스스로 관리할 수 있다는 장점이 있음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EMR(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전자의료기록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  <a:p>
              <a:endPara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EMR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에는 환자의 성별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체중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수술종류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진통제 투여량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(Bolus)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과 통증강도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(NRS),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부작용유무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(PONV)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모든 데이터를 담고 있음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PCA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EMR,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그리고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상관관계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EMR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통해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PCA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간의 상관관계가 있을 것으로 추정됨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데이터의 모델링을 통한 분류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시각화로 보다 환자별 맞춤형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투약을 할 수 있을 것으로 기대됨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13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AA35A-8494-647B-FA27-BD614CF9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2405BE-5CA4-40CA-C7D8-E428B894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54DCA-0E8D-2BF1-EC1B-749064E0BAF6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프로젝트 목적 </a:t>
            </a:r>
            <a:endParaRPr lang="en-US" altLang="ko-KR" sz="1592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347AE4-5FA5-AABD-C82C-79F013703BC9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B0526D3-73C6-1271-B58B-0D0A04BE670E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66ABFE"/>
            </a:solidFill>
            <a:ln w="50800">
              <a:solidFill>
                <a:schemeClr val="tx2">
                  <a:lumMod val="60000"/>
                  <a:lumOff val="40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1BA7D4-115A-A3F7-CFDD-C4BBC7C1FE12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03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770FB41-CC52-146B-9122-D588131A4F77}"/>
              </a:ext>
            </a:extLst>
          </p:cNvPr>
          <p:cNvSpPr/>
          <p:nvPr/>
        </p:nvSpPr>
        <p:spPr>
          <a:xfrm>
            <a:off x="437417" y="764705"/>
            <a:ext cx="6061262" cy="5805704"/>
          </a:xfrm>
          <a:prstGeom prst="roundRect">
            <a:avLst>
              <a:gd name="adj" fmla="val 2585"/>
            </a:avLst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BF31F7-4B23-53EC-EC1C-5BA47F268A58}"/>
              </a:ext>
            </a:extLst>
          </p:cNvPr>
          <p:cNvGrpSpPr/>
          <p:nvPr/>
        </p:nvGrpSpPr>
        <p:grpSpPr>
          <a:xfrm>
            <a:off x="6693781" y="764705"/>
            <a:ext cx="5133490" cy="5805704"/>
            <a:chOff x="473963" y="945296"/>
            <a:chExt cx="4811108" cy="5606720"/>
          </a:xfrm>
          <a:solidFill>
            <a:schemeClr val="bg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B635CBF-31A1-6C42-6619-98D3F6F689DC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443B959-5AA5-446E-559D-6E97F6E39A37}"/>
                </a:ext>
              </a:extLst>
            </p:cNvPr>
            <p:cNvSpPr/>
            <p:nvPr/>
          </p:nvSpPr>
          <p:spPr>
            <a:xfrm>
              <a:off x="473963" y="945296"/>
              <a:ext cx="4742694" cy="5544616"/>
            </a:xfrm>
            <a:prstGeom prst="roundRect">
              <a:avLst>
                <a:gd name="adj" fmla="val 3310"/>
              </a:avLst>
            </a:prstGeom>
            <a:grpFill/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PCA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설정과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목적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수술 후 통증 관리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(PCA)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설정이 환자의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수술 후 구역질 및 구토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발생에 미치는 영향을 분석하여 최적의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설정을 도출하고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PONV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감소를 위한 임상적 시사점을 제안하고자 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및 변수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대상 데이터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: 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 변수와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점수를 포함한 </a:t>
              </a:r>
              <a:r>
                <a:rPr lang="ko-KR" altLang="en-US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임상</a:t>
              </a:r>
              <a:r>
                <a:rPr lang="en-US" altLang="ko-KR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</a:t>
              </a:r>
              <a:r>
                <a:rPr lang="en-US" altLang="ko-KR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(2,990</a:t>
              </a:r>
              <a:r>
                <a:rPr lang="ko-KR" altLang="en-US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</a:t>
              </a:r>
              <a:r>
                <a:rPr lang="en-US" altLang="ko-KR" sz="12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2)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 변수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① 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 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 속도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볼루스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단회 투여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잠금 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24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시간 투여량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② 종속 변수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PONV (Post-Operative Nausea and Vomiting). </a:t>
              </a:r>
            </a:p>
            <a:p>
              <a:pPr marL="285750" indent="-2857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방법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상관관계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① 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 변수와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 상관관계를 분석하여 주요 변수 확인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② 다변량 회귀 분석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PCA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설정 변수가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미치는 영향을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회귀 분석으로 평가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pic>
        <p:nvPicPr>
          <p:cNvPr id="1026" name="Picture 2" descr="Post Operative Nausea and Vomiting">
            <a:extLst>
              <a:ext uri="{FF2B5EF4-FFF2-40B4-BE49-F238E27FC236}">
                <a16:creationId xmlns:a16="http://schemas.microsoft.com/office/drawing/2014/main" id="{24674C6E-1326-7A44-5ABE-BDE69D7F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5" y="1052736"/>
            <a:ext cx="2880320" cy="2010541"/>
          </a:xfrm>
          <a:prstGeom prst="roundRect">
            <a:avLst>
              <a:gd name="adj" fmla="val 8039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0E21A6-783F-34F8-7F37-F51D73545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2" y="1052736"/>
            <a:ext cx="2869183" cy="2010541"/>
          </a:xfrm>
          <a:prstGeom prst="roundRect">
            <a:avLst>
              <a:gd name="adj" fmla="val 1006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3BA98A-9E48-2004-0018-402C603C3931}"/>
              </a:ext>
            </a:extLst>
          </p:cNvPr>
          <p:cNvSpPr/>
          <p:nvPr/>
        </p:nvSpPr>
        <p:spPr>
          <a:xfrm>
            <a:off x="522015" y="3096439"/>
            <a:ext cx="2869183" cy="3325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PONV(</a:t>
            </a:r>
            <a:r>
              <a:rPr lang="ko-KR" altLang="en-US" sz="1400" dirty="0"/>
              <a:t>수술 후 구역질 및 구토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F635B3-AC91-091D-91F5-BBD06BE65B62}"/>
              </a:ext>
            </a:extLst>
          </p:cNvPr>
          <p:cNvSpPr/>
          <p:nvPr/>
        </p:nvSpPr>
        <p:spPr>
          <a:xfrm>
            <a:off x="3475331" y="3096437"/>
            <a:ext cx="2869183" cy="3325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PCA(</a:t>
            </a:r>
            <a:r>
              <a:rPr lang="ko-KR" altLang="en-US" sz="1400" dirty="0"/>
              <a:t>환자의 자가통증관리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B64AD1-23FD-4873-0A73-D2AD410402D5}"/>
              </a:ext>
            </a:extLst>
          </p:cNvPr>
          <p:cNvGrpSpPr/>
          <p:nvPr/>
        </p:nvGrpSpPr>
        <p:grpSpPr>
          <a:xfrm>
            <a:off x="630027" y="3560316"/>
            <a:ext cx="5544616" cy="585685"/>
            <a:chOff x="630027" y="3635403"/>
            <a:chExt cx="5544616" cy="753827"/>
          </a:xfrm>
        </p:grpSpPr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05324CDA-D66A-CC1E-7CB2-D014C5491318}"/>
                </a:ext>
              </a:extLst>
            </p:cNvPr>
            <p:cNvSpPr/>
            <p:nvPr/>
          </p:nvSpPr>
          <p:spPr>
            <a:xfrm flipV="1">
              <a:off x="630027" y="3635403"/>
              <a:ext cx="5544616" cy="753827"/>
            </a:xfrm>
            <a:prstGeom prst="triangle">
              <a:avLst/>
            </a:prstGeom>
            <a:solidFill>
              <a:srgbClr val="66ABF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46F247-43C9-588F-7FD0-0E1524AA651F}"/>
                </a:ext>
              </a:extLst>
            </p:cNvPr>
            <p:cNvSpPr txBox="1"/>
            <p:nvPr/>
          </p:nvSpPr>
          <p:spPr>
            <a:xfrm>
              <a:off x="1890167" y="3649174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</a:t>
              </a:r>
              <a:r>
                <a:rPr lang="ko-KR" altLang="en-US" dirty="0">
                  <a:solidFill>
                    <a:schemeClr val="bg1"/>
                  </a:solidFill>
                </a:rPr>
                <a:t>분석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예측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시각화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E0A62C-10E1-FAFB-65AD-843405174679}"/>
              </a:ext>
            </a:extLst>
          </p:cNvPr>
          <p:cNvGrpSpPr/>
          <p:nvPr/>
        </p:nvGrpSpPr>
        <p:grpSpPr>
          <a:xfrm>
            <a:off x="551406" y="4253824"/>
            <a:ext cx="5793108" cy="1703861"/>
            <a:chOff x="680670" y="4456348"/>
            <a:chExt cx="5601384" cy="17038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7C7AB97-B773-D120-4844-7DFB9090B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670" y="4464668"/>
              <a:ext cx="1844869" cy="1695540"/>
            </a:xfrm>
            <a:prstGeom prst="roundRect">
              <a:avLst>
                <a:gd name="adj" fmla="val 6472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034" name="Picture 10" descr="Random Forest - 인코덤, 생물정보 전문위키">
              <a:extLst>
                <a:ext uri="{FF2B5EF4-FFF2-40B4-BE49-F238E27FC236}">
                  <a16:creationId xmlns:a16="http://schemas.microsoft.com/office/drawing/2014/main" id="{30821978-7408-54EC-5A1F-676B9A9D3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619" y="4456348"/>
              <a:ext cx="1998169" cy="1695540"/>
            </a:xfrm>
            <a:prstGeom prst="roundRect">
              <a:avLst>
                <a:gd name="adj" fmla="val 5454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FDCA12B8-D56A-713F-FC9A-7DFC7E715C6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1071" y="4464669"/>
              <a:ext cx="1680983" cy="1695540"/>
            </a:xfrm>
            <a:prstGeom prst="roundRect">
              <a:avLst>
                <a:gd name="adj" fmla="val 467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41461DC-25CA-8D9F-08CA-410C1565A7F8}"/>
              </a:ext>
            </a:extLst>
          </p:cNvPr>
          <p:cNvSpPr/>
          <p:nvPr/>
        </p:nvSpPr>
        <p:spPr>
          <a:xfrm>
            <a:off x="981222" y="6000537"/>
            <a:ext cx="4952786" cy="3325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PCA</a:t>
            </a:r>
            <a:r>
              <a:rPr lang="ko-KR" altLang="en-US" sz="1400" dirty="0"/>
              <a:t>와 </a:t>
            </a:r>
            <a:r>
              <a:rPr lang="en-US" altLang="ko-KR" sz="1400" dirty="0"/>
              <a:t>PONV</a:t>
            </a:r>
            <a:r>
              <a:rPr lang="ko-KR" altLang="en-US" sz="1400" dirty="0"/>
              <a:t>간 상관관계 분석 및 환자별 투여용량 예측</a:t>
            </a:r>
          </a:p>
        </p:txBody>
      </p:sp>
    </p:spTree>
    <p:extLst>
      <p:ext uri="{BB962C8B-B14F-4D97-AF65-F5344CB8AC3E}">
        <p14:creationId xmlns:p14="http://schemas.microsoft.com/office/powerpoint/2010/main" val="153484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F1D5-12C7-FC33-6E1B-859E149B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EC19AB-16FB-69F3-FC17-B36C01A5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3B97-A271-228F-FB84-108CF464EC8F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데이터 분석 </a:t>
            </a:r>
            <a:r>
              <a:rPr lang="en-US" altLang="ko-KR" sz="1592" b="1" dirty="0">
                <a:solidFill>
                  <a:schemeClr val="bg1"/>
                </a:solidFill>
                <a:latin typeface="+mn-ea"/>
              </a:rPr>
              <a:t>Process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1A758-03A0-2D35-661E-64A44924F3F3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663815D-3CCF-C5C6-537A-E8C48E180A6E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66ABFE"/>
            </a:solidFill>
            <a:ln w="50800">
              <a:solidFill>
                <a:schemeClr val="tx2">
                  <a:lumMod val="60000"/>
                  <a:lumOff val="40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8DDE3D-F941-768D-7E49-0BE7996B2637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04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2B1118-0DA2-62A7-5D8C-57FD9A7FD80D}"/>
              </a:ext>
            </a:extLst>
          </p:cNvPr>
          <p:cNvGrpSpPr/>
          <p:nvPr/>
        </p:nvGrpSpPr>
        <p:grpSpPr>
          <a:xfrm>
            <a:off x="400317" y="836712"/>
            <a:ext cx="5403622" cy="1580663"/>
            <a:chOff x="400317" y="1200265"/>
            <a:chExt cx="5403622" cy="158066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235C6D8-A48F-04FF-A0E2-80C33FF05C86}"/>
                </a:ext>
              </a:extLst>
            </p:cNvPr>
            <p:cNvSpPr/>
            <p:nvPr/>
          </p:nvSpPr>
          <p:spPr>
            <a:xfrm>
              <a:off x="476338" y="1484784"/>
              <a:ext cx="5327601" cy="1296144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26076AC-C9F0-CC00-F2DA-13B0D9B76480}"/>
                </a:ext>
              </a:extLst>
            </p:cNvPr>
            <p:cNvSpPr/>
            <p:nvPr/>
          </p:nvSpPr>
          <p:spPr>
            <a:xfrm>
              <a:off x="400317" y="1413300"/>
              <a:ext cx="5327601" cy="1296144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1270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2990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명으로 데이터 추가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결측치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처리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결측치가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있는 경우 이를 처리하거나 제거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불필요한 항목 삭제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68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 항목에서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 항목으로 축소</a:t>
              </a:r>
              <a:endParaRPr lang="ko-KR" altLang="en-US" sz="1200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43A18E2-CBFC-4E41-3493-995C850201DB}"/>
                </a:ext>
              </a:extLst>
            </p:cNvPr>
            <p:cNvSpPr/>
            <p:nvPr/>
          </p:nvSpPr>
          <p:spPr>
            <a:xfrm>
              <a:off x="616604" y="1200265"/>
              <a:ext cx="3023084" cy="356003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1. </a:t>
              </a:r>
              <a:r>
                <a:rPr lang="ko-KR" altLang="en-US" dirty="0"/>
                <a:t>데이터 준비 및 전처리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BBB891-9767-B4DD-897B-297007F12FB2}"/>
              </a:ext>
            </a:extLst>
          </p:cNvPr>
          <p:cNvGrpSpPr/>
          <p:nvPr/>
        </p:nvGrpSpPr>
        <p:grpSpPr>
          <a:xfrm>
            <a:off x="400317" y="2759321"/>
            <a:ext cx="5403622" cy="1722214"/>
            <a:chOff x="400317" y="1172615"/>
            <a:chExt cx="5403622" cy="20343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4A33F9E-1534-6FF9-3228-D005FAB478B9}"/>
                </a:ext>
              </a:extLst>
            </p:cNvPr>
            <p:cNvSpPr/>
            <p:nvPr/>
          </p:nvSpPr>
          <p:spPr>
            <a:xfrm>
              <a:off x="476338" y="1484784"/>
              <a:ext cx="5327601" cy="1722214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BBE5409-8036-319B-EC3D-930FFD668413}"/>
                </a:ext>
              </a:extLst>
            </p:cNvPr>
            <p:cNvSpPr/>
            <p:nvPr/>
          </p:nvSpPr>
          <p:spPr>
            <a:xfrm>
              <a:off x="400317" y="1413300"/>
              <a:ext cx="5327601" cy="1722214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주요지표 선택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체중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Min_nrs_pod0, Max_nrs_pod0, SET_AMOUNT, SET_VOL, TOTAL_VOL_CUM, BOL_ATTEMP_CUM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 환자별 투여량 예측에 작용하는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주요지표 선택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 변수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'SET_AMOUSET_AMOUNT(U), 'SET_VOL (mL)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투여량에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관한 정보로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각각의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환자의 반응을 비교할 수 있음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A9681D9-F74A-7AC7-A014-99C9AAA7629F}"/>
                </a:ext>
              </a:extLst>
            </p:cNvPr>
            <p:cNvSpPr/>
            <p:nvPr/>
          </p:nvSpPr>
          <p:spPr>
            <a:xfrm>
              <a:off x="616604" y="1172615"/>
              <a:ext cx="3023084" cy="454912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</a:rPr>
                <a:t>2. </a:t>
              </a:r>
              <a:r>
                <a:rPr lang="ko-KR" altLang="en-US" sz="1800" dirty="0">
                  <a:solidFill>
                    <a:schemeClr val="bg1"/>
                  </a:solidFill>
                </a:rPr>
                <a:t>효능 관련 변수 선택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491A20-EC70-8CBB-F6A2-35EA34847B88}"/>
              </a:ext>
            </a:extLst>
          </p:cNvPr>
          <p:cNvGrpSpPr/>
          <p:nvPr/>
        </p:nvGrpSpPr>
        <p:grpSpPr>
          <a:xfrm>
            <a:off x="400317" y="4953485"/>
            <a:ext cx="5403622" cy="1571859"/>
            <a:chOff x="400317" y="1200265"/>
            <a:chExt cx="5403622" cy="136938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8AC33B6-8688-4949-59C4-84054E65B775}"/>
                </a:ext>
              </a:extLst>
            </p:cNvPr>
            <p:cNvSpPr/>
            <p:nvPr/>
          </p:nvSpPr>
          <p:spPr>
            <a:xfrm>
              <a:off x="476338" y="1484784"/>
              <a:ext cx="5327601" cy="1084866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8A2601E-ED7D-29FE-FA6D-4CECFBF8E51C}"/>
                </a:ext>
              </a:extLst>
            </p:cNvPr>
            <p:cNvSpPr/>
            <p:nvPr/>
          </p:nvSpPr>
          <p:spPr>
            <a:xfrm>
              <a:off x="400317" y="1413300"/>
              <a:ext cx="5327601" cy="1084866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 변수의 분포를 확인하여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투여량에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따른 반응 분포 탐색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그룹별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따른 투여 효능 차이를 비교할 수 있도록 그래프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히트맵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점도표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활용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1205D72-8ED6-2C38-B284-5BAC7EF640B7}"/>
                </a:ext>
              </a:extLst>
            </p:cNvPr>
            <p:cNvSpPr/>
            <p:nvPr/>
          </p:nvSpPr>
          <p:spPr>
            <a:xfrm>
              <a:off x="616603" y="1200265"/>
              <a:ext cx="4657939" cy="356003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3. </a:t>
              </a:r>
              <a:r>
                <a:rPr lang="ko-KR" altLang="en-US" sz="1800" dirty="0">
                  <a:solidFill>
                    <a:schemeClr val="bg1"/>
                  </a:solidFill>
                </a:rPr>
                <a:t>기술 통계 및 탐색적 데이터 분석</a:t>
              </a:r>
              <a:r>
                <a:rPr lang="en-US" altLang="ko-KR" sz="1800" dirty="0">
                  <a:solidFill>
                    <a:schemeClr val="bg1"/>
                  </a:solidFill>
                </a:rPr>
                <a:t>(EDA)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B46BB79-0EB4-E8D7-780B-C31D410F3295}"/>
              </a:ext>
            </a:extLst>
          </p:cNvPr>
          <p:cNvGrpSpPr/>
          <p:nvPr/>
        </p:nvGrpSpPr>
        <p:grpSpPr>
          <a:xfrm>
            <a:off x="6223368" y="836712"/>
            <a:ext cx="5403622" cy="1580663"/>
            <a:chOff x="400317" y="1200265"/>
            <a:chExt cx="5403622" cy="158066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A03824C-485A-3B1D-4906-B77B9909E1C6}"/>
                </a:ext>
              </a:extLst>
            </p:cNvPr>
            <p:cNvSpPr/>
            <p:nvPr/>
          </p:nvSpPr>
          <p:spPr>
            <a:xfrm>
              <a:off x="476338" y="1484784"/>
              <a:ext cx="5327601" cy="1296144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BBCC77A-E8D7-A843-1495-E60D8ABE0674}"/>
                </a:ext>
              </a:extLst>
            </p:cNvPr>
            <p:cNvSpPr/>
            <p:nvPr/>
          </p:nvSpPr>
          <p:spPr>
            <a:xfrm>
              <a:off x="400317" y="1413300"/>
              <a:ext cx="5327601" cy="1296144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상관관계 분석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효과 지표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(Avg_nrs_pod0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간의 상관 관계를 분석하여 투여량이 효과에 미치는 영향을 확인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분산 분석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(ANOVA) 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여러 그룹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연령대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따라 투여 효과의 차이를 분석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C6F826C-B2EB-254A-EA1D-CF99A87265CA}"/>
                </a:ext>
              </a:extLst>
            </p:cNvPr>
            <p:cNvSpPr/>
            <p:nvPr/>
          </p:nvSpPr>
          <p:spPr>
            <a:xfrm>
              <a:off x="616604" y="1200265"/>
              <a:ext cx="3227376" cy="356003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</a:rPr>
                <a:t>4. </a:t>
              </a:r>
              <a:r>
                <a:rPr lang="ko-KR" altLang="en-US" sz="1800" dirty="0">
                  <a:solidFill>
                    <a:schemeClr val="bg1"/>
                  </a:solidFill>
                </a:rPr>
                <a:t>효능에 대한 통계적 분석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10FF60A-EB5F-DF66-0DC3-A672079DD12C}"/>
              </a:ext>
            </a:extLst>
          </p:cNvPr>
          <p:cNvGrpSpPr/>
          <p:nvPr/>
        </p:nvGrpSpPr>
        <p:grpSpPr>
          <a:xfrm>
            <a:off x="6223368" y="2732135"/>
            <a:ext cx="5403622" cy="1749400"/>
            <a:chOff x="400317" y="1170664"/>
            <a:chExt cx="5403622" cy="190480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3267122-D7B3-5B61-B237-C60C0E40AC41}"/>
                </a:ext>
              </a:extLst>
            </p:cNvPr>
            <p:cNvSpPr/>
            <p:nvPr/>
          </p:nvSpPr>
          <p:spPr>
            <a:xfrm>
              <a:off x="476338" y="1484784"/>
              <a:ext cx="5327601" cy="1590680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D3CF557-AF31-AD49-B1B2-01DB75A92AB9}"/>
                </a:ext>
              </a:extLst>
            </p:cNvPr>
            <p:cNvSpPr/>
            <p:nvPr/>
          </p:nvSpPr>
          <p:spPr>
            <a:xfrm>
              <a:off x="400317" y="1413300"/>
              <a:ext cx="5327601" cy="1590680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회귀 분석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투여량과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기타 요인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나이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체중 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을 사용하여 투여 효과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평균 통증 점수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예측할 수 있는 회귀 모델을 구축 및 분석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머신 러닝 모델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랜덤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포레스트나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결정 트리 모델을 사용하여 복잡한 상호 작용을 모형화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501D199-0614-7070-33C7-03F265F48954}"/>
                </a:ext>
              </a:extLst>
            </p:cNvPr>
            <p:cNvSpPr/>
            <p:nvPr/>
          </p:nvSpPr>
          <p:spPr>
            <a:xfrm>
              <a:off x="616604" y="1170664"/>
              <a:ext cx="3227376" cy="44891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</a:rPr>
                <a:t>5. </a:t>
              </a:r>
              <a:r>
                <a:rPr lang="ko-KR" altLang="en-US" sz="1800" dirty="0">
                  <a:solidFill>
                    <a:schemeClr val="bg1"/>
                  </a:solidFill>
                </a:rPr>
                <a:t>모델링을 통한 </a:t>
              </a:r>
              <a:r>
                <a:rPr lang="ko-KR" altLang="en-US" dirty="0">
                  <a:solidFill>
                    <a:schemeClr val="bg1"/>
                  </a:solidFill>
                </a:rPr>
                <a:t>분석</a:t>
              </a:r>
              <a:r>
                <a:rPr lang="en-US" altLang="ko-KR" dirty="0">
                  <a:solidFill>
                    <a:schemeClr val="bg1"/>
                  </a:solidFill>
                </a:rPr>
                <a:t>/</a:t>
              </a:r>
              <a:r>
                <a:rPr lang="ko-KR" altLang="en-US" sz="1800" dirty="0">
                  <a:solidFill>
                    <a:schemeClr val="bg1"/>
                  </a:solidFill>
                </a:rPr>
                <a:t>예측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9A29F7-392F-5768-03EF-8810415BBE53}"/>
              </a:ext>
            </a:extLst>
          </p:cNvPr>
          <p:cNvGrpSpPr/>
          <p:nvPr/>
        </p:nvGrpSpPr>
        <p:grpSpPr>
          <a:xfrm>
            <a:off x="6223368" y="4953485"/>
            <a:ext cx="5403622" cy="1580244"/>
            <a:chOff x="400317" y="1200265"/>
            <a:chExt cx="5403622" cy="13693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BD5FD51-A4C5-16D3-BD9F-31AE5DF55444}"/>
                </a:ext>
              </a:extLst>
            </p:cNvPr>
            <p:cNvSpPr/>
            <p:nvPr/>
          </p:nvSpPr>
          <p:spPr>
            <a:xfrm>
              <a:off x="476338" y="1484784"/>
              <a:ext cx="5327601" cy="1084866"/>
            </a:xfrm>
            <a:prstGeom prst="roundRect">
              <a:avLst>
                <a:gd name="adj" fmla="val 863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03AEC10-1112-AB23-51ED-81867D3F871C}"/>
                </a:ext>
              </a:extLst>
            </p:cNvPr>
            <p:cNvSpPr/>
            <p:nvPr/>
          </p:nvSpPr>
          <p:spPr>
            <a:xfrm>
              <a:off x="400317" y="1413300"/>
              <a:ext cx="5327601" cy="1084866"/>
            </a:xfrm>
            <a:prstGeom prst="roundRect">
              <a:avLst>
                <a:gd name="adj" fmla="val 8639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 분석 결과를 시각화하고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 인자별 미치는 영향을 시각적으로 표현 및 분석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예측함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통계적 유의성을 고려하여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PCA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PONV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종합적 고찰 및 결론을 도출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2447360-ADC8-26D5-D729-BEF9EA123E40}"/>
                </a:ext>
              </a:extLst>
            </p:cNvPr>
            <p:cNvSpPr/>
            <p:nvPr/>
          </p:nvSpPr>
          <p:spPr>
            <a:xfrm>
              <a:off x="616603" y="1200265"/>
              <a:ext cx="3227377" cy="356003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6. </a:t>
              </a:r>
              <a:r>
                <a:rPr lang="ko-KR" altLang="en-US" sz="1800" dirty="0">
                  <a:solidFill>
                    <a:schemeClr val="bg1"/>
                  </a:solidFill>
                </a:rPr>
                <a:t>결과 해석 및 시각화</a:t>
              </a: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763234E-A919-485F-39F7-2862C94F26E7}"/>
              </a:ext>
            </a:extLst>
          </p:cNvPr>
          <p:cNvSpPr/>
          <p:nvPr/>
        </p:nvSpPr>
        <p:spPr>
          <a:xfrm flipV="1">
            <a:off x="615845" y="2449505"/>
            <a:ext cx="4896544" cy="206716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D6773A66-9BAF-A1F0-1E50-242EE1C56248}"/>
              </a:ext>
            </a:extLst>
          </p:cNvPr>
          <p:cNvSpPr/>
          <p:nvPr/>
        </p:nvSpPr>
        <p:spPr>
          <a:xfrm flipV="1">
            <a:off x="615845" y="4625534"/>
            <a:ext cx="4896544" cy="206716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B196AA63-8DE6-B174-4615-4718E513B627}"/>
              </a:ext>
            </a:extLst>
          </p:cNvPr>
          <p:cNvSpPr/>
          <p:nvPr/>
        </p:nvSpPr>
        <p:spPr>
          <a:xfrm flipV="1">
            <a:off x="6425390" y="4614619"/>
            <a:ext cx="4896544" cy="206716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F8516990-BA7C-7007-7652-0E1D6AFCCD7D}"/>
              </a:ext>
            </a:extLst>
          </p:cNvPr>
          <p:cNvSpPr/>
          <p:nvPr/>
        </p:nvSpPr>
        <p:spPr>
          <a:xfrm flipV="1">
            <a:off x="6406415" y="2442927"/>
            <a:ext cx="4896544" cy="206716"/>
          </a:xfrm>
          <a:prstGeom prst="triangl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83E4E5E-EC10-9748-7FAA-328132A9021D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5803939" y="1697819"/>
            <a:ext cx="419429" cy="420488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18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75F7-B07F-AEDF-89C3-69AA06BBF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916FF05F-9E86-69EB-9929-3F3551B23E07}"/>
              </a:ext>
            </a:extLst>
          </p:cNvPr>
          <p:cNvGrpSpPr/>
          <p:nvPr/>
        </p:nvGrpSpPr>
        <p:grpSpPr>
          <a:xfrm>
            <a:off x="297874" y="3462725"/>
            <a:ext cx="5933264" cy="3134627"/>
            <a:chOff x="247500" y="3607253"/>
            <a:chExt cx="5933264" cy="2711137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F3BEE0CB-CF1F-AF65-CFC4-68F90F281C11}"/>
                </a:ext>
              </a:extLst>
            </p:cNvPr>
            <p:cNvSpPr/>
            <p:nvPr/>
          </p:nvSpPr>
          <p:spPr>
            <a:xfrm>
              <a:off x="309166" y="3687603"/>
              <a:ext cx="5871598" cy="2630787"/>
            </a:xfrm>
            <a:prstGeom prst="roundRect">
              <a:avLst>
                <a:gd name="adj" fmla="val 4094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C47809EF-DD5F-22D5-6D81-4162A888FDA3}"/>
                </a:ext>
              </a:extLst>
            </p:cNvPr>
            <p:cNvSpPr/>
            <p:nvPr/>
          </p:nvSpPr>
          <p:spPr>
            <a:xfrm>
              <a:off x="247500" y="3607253"/>
              <a:ext cx="5871598" cy="2630787"/>
            </a:xfrm>
            <a:prstGeom prst="roundRect">
              <a:avLst>
                <a:gd name="adj" fmla="val 4094"/>
              </a:avLst>
            </a:prstGeom>
            <a:solidFill>
              <a:schemeClr val="bg1"/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E2379C-4BC7-AB5C-30D1-7203099A5B43}"/>
                </a:ext>
              </a:extLst>
            </p:cNvPr>
            <p:cNvSpPr txBox="1"/>
            <p:nvPr/>
          </p:nvSpPr>
          <p:spPr>
            <a:xfrm>
              <a:off x="366337" y="3717761"/>
              <a:ext cx="3921727" cy="31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② 데이터 전처리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A820AA-201D-EBF0-D75C-B6D8CFF9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E49B-C43F-4141-97ED-5783F71FFBA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BCC68-F7E8-C84B-A903-4724CD2B295A}"/>
              </a:ext>
            </a:extLst>
          </p:cNvPr>
          <p:cNvSpPr txBox="1"/>
          <p:nvPr/>
        </p:nvSpPr>
        <p:spPr>
          <a:xfrm>
            <a:off x="1340228" y="107012"/>
            <a:ext cx="5446483" cy="3369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592" b="1" dirty="0">
                <a:solidFill>
                  <a:schemeClr val="bg1"/>
                </a:solidFill>
                <a:latin typeface="+mn-ea"/>
              </a:rPr>
              <a:t>데이터 전처리 및 주요 데이터항목</a:t>
            </a:r>
            <a:endParaRPr lang="en-US" altLang="ko-KR" sz="1592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CF829E-6500-C73A-DDFC-ECE4B293EF43}"/>
              </a:ext>
            </a:extLst>
          </p:cNvPr>
          <p:cNvGrpSpPr/>
          <p:nvPr/>
        </p:nvGrpSpPr>
        <p:grpSpPr>
          <a:xfrm>
            <a:off x="776536" y="96232"/>
            <a:ext cx="518472" cy="356003"/>
            <a:chOff x="7172763" y="1834608"/>
            <a:chExt cx="518472" cy="35600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64C517F-A68B-3E64-B001-4A37DCE89917}"/>
                </a:ext>
              </a:extLst>
            </p:cNvPr>
            <p:cNvSpPr/>
            <p:nvPr/>
          </p:nvSpPr>
          <p:spPr>
            <a:xfrm>
              <a:off x="7238835" y="1834608"/>
              <a:ext cx="369553" cy="356003"/>
            </a:xfrm>
            <a:prstGeom prst="ellipse">
              <a:avLst/>
            </a:prstGeom>
            <a:solidFill>
              <a:srgbClr val="66ABFE"/>
            </a:solidFill>
            <a:ln w="50800">
              <a:solidFill>
                <a:schemeClr val="tx2">
                  <a:lumMod val="60000"/>
                  <a:lumOff val="40000"/>
                  <a:alpha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4B266B-1AB5-A025-09E5-AE387797FB31}"/>
                </a:ext>
              </a:extLst>
            </p:cNvPr>
            <p:cNvSpPr txBox="1"/>
            <p:nvPr/>
          </p:nvSpPr>
          <p:spPr>
            <a:xfrm>
              <a:off x="7172763" y="1842228"/>
              <a:ext cx="51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05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F5B392-114F-7631-B9C9-014DCEC7E287}"/>
              </a:ext>
            </a:extLst>
          </p:cNvPr>
          <p:cNvGrpSpPr/>
          <p:nvPr/>
        </p:nvGrpSpPr>
        <p:grpSpPr>
          <a:xfrm>
            <a:off x="670195" y="4043647"/>
            <a:ext cx="5065290" cy="1497619"/>
            <a:chOff x="450007" y="3862702"/>
            <a:chExt cx="5065290" cy="205031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808347-DC9F-58E7-A40F-14CE6206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7051"/>
            <a:stretch/>
          </p:blipFill>
          <p:spPr>
            <a:xfrm>
              <a:off x="467365" y="3862702"/>
              <a:ext cx="5047932" cy="855907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3ABF68-429A-47AA-35E5-2636A0BC3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335"/>
            <a:stretch/>
          </p:blipFill>
          <p:spPr>
            <a:xfrm>
              <a:off x="450007" y="5083036"/>
              <a:ext cx="5065289" cy="829980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01956441-4998-78BC-785A-5DEE4EBAF93D}"/>
                </a:ext>
              </a:extLst>
            </p:cNvPr>
            <p:cNvSpPr/>
            <p:nvPr/>
          </p:nvSpPr>
          <p:spPr>
            <a:xfrm flipV="1">
              <a:off x="450008" y="4754631"/>
              <a:ext cx="5065288" cy="262867"/>
            </a:xfrm>
            <a:prstGeom prst="triangl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8F6F09-93B4-3403-F1EE-D86CB64A0329}"/>
              </a:ext>
            </a:extLst>
          </p:cNvPr>
          <p:cNvGrpSpPr/>
          <p:nvPr/>
        </p:nvGrpSpPr>
        <p:grpSpPr>
          <a:xfrm>
            <a:off x="6288309" y="824874"/>
            <a:ext cx="5577913" cy="5772478"/>
            <a:chOff x="473963" y="945296"/>
            <a:chExt cx="4811108" cy="5606720"/>
          </a:xfrm>
          <a:solidFill>
            <a:schemeClr val="bg1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604D2BD-78F5-C11C-54FD-7475CA94B5EF}"/>
                </a:ext>
              </a:extLst>
            </p:cNvPr>
            <p:cNvSpPr/>
            <p:nvPr/>
          </p:nvSpPr>
          <p:spPr>
            <a:xfrm>
              <a:off x="542377" y="1007400"/>
              <a:ext cx="4742694" cy="5544616"/>
            </a:xfrm>
            <a:prstGeom prst="roundRect">
              <a:avLst>
                <a:gd name="adj" fmla="val 3310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2262898-89B3-12EE-E654-0BA60F0C664E}"/>
                </a:ext>
              </a:extLst>
            </p:cNvPr>
            <p:cNvSpPr/>
            <p:nvPr/>
          </p:nvSpPr>
          <p:spPr>
            <a:xfrm>
              <a:off x="473963" y="945296"/>
              <a:ext cx="4742694" cy="5516487"/>
            </a:xfrm>
            <a:prstGeom prst="roundRect">
              <a:avLst>
                <a:gd name="adj" fmla="val 2487"/>
              </a:avLst>
            </a:prstGeom>
            <a:grpFill/>
            <a:ln w="12700">
              <a:solidFill>
                <a:srgbClr val="66A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4BD14A-C64C-2D34-50EB-9D6D401C1B70}"/>
              </a:ext>
            </a:extLst>
          </p:cNvPr>
          <p:cNvSpPr/>
          <p:nvPr/>
        </p:nvSpPr>
        <p:spPr>
          <a:xfrm>
            <a:off x="328707" y="905224"/>
            <a:ext cx="5871598" cy="2435505"/>
          </a:xfrm>
          <a:prstGeom prst="roundRect">
            <a:avLst>
              <a:gd name="adj" fmla="val 4094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842C281-A05F-6118-2766-1B680C121C2B}"/>
              </a:ext>
            </a:extLst>
          </p:cNvPr>
          <p:cNvSpPr/>
          <p:nvPr/>
        </p:nvSpPr>
        <p:spPr>
          <a:xfrm>
            <a:off x="267041" y="824874"/>
            <a:ext cx="5871598" cy="2416765"/>
          </a:xfrm>
          <a:prstGeom prst="roundRect">
            <a:avLst>
              <a:gd name="adj" fmla="val 4094"/>
            </a:avLst>
          </a:prstGeom>
          <a:solidFill>
            <a:schemeClr val="bg1"/>
          </a:solidFill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D89EDA-5F8D-584E-CCEC-742F78FC52BC}"/>
              </a:ext>
            </a:extLst>
          </p:cNvPr>
          <p:cNvGrpSpPr/>
          <p:nvPr/>
        </p:nvGrpSpPr>
        <p:grpSpPr>
          <a:xfrm>
            <a:off x="693190" y="1223911"/>
            <a:ext cx="1463131" cy="1752237"/>
            <a:chOff x="1012801" y="995091"/>
            <a:chExt cx="1463131" cy="175223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AEC0361-4A50-5A31-CB10-37A46380C59F}"/>
                </a:ext>
              </a:extLst>
            </p:cNvPr>
            <p:cNvSpPr/>
            <p:nvPr/>
          </p:nvSpPr>
          <p:spPr>
            <a:xfrm>
              <a:off x="1035772" y="2391325"/>
              <a:ext cx="1440160" cy="35600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기존 </a:t>
              </a:r>
              <a:r>
                <a:rPr lang="en-US" altLang="ko-KR" sz="1400" dirty="0"/>
                <a:t>: 1,270</a:t>
              </a:r>
              <a:r>
                <a:rPr lang="ko-KR" altLang="en-US" sz="1400" dirty="0"/>
                <a:t>명</a:t>
              </a:r>
            </a:p>
          </p:txBody>
        </p:sp>
        <p:pic>
          <p:nvPicPr>
            <p:cNvPr id="2050" name="Picture 2" descr="사람들 - 무료 사람들개 아이콘">
              <a:extLst>
                <a:ext uri="{FF2B5EF4-FFF2-40B4-BE49-F238E27FC236}">
                  <a16:creationId xmlns:a16="http://schemas.microsoft.com/office/drawing/2014/main" id="{EA1391D7-263D-8EAF-1287-1C69DC750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01" y="995091"/>
              <a:ext cx="1432110" cy="1432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5F8253-7A83-18A2-7D59-22DCA4E5DE56}"/>
              </a:ext>
            </a:extLst>
          </p:cNvPr>
          <p:cNvGrpSpPr/>
          <p:nvPr/>
        </p:nvGrpSpPr>
        <p:grpSpPr>
          <a:xfrm>
            <a:off x="3383675" y="1258451"/>
            <a:ext cx="2377983" cy="1717697"/>
            <a:chOff x="3580966" y="1032383"/>
            <a:chExt cx="2377983" cy="171769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C273E8-0C33-ECDB-44CA-11161C21F991}"/>
                </a:ext>
              </a:extLst>
            </p:cNvPr>
            <p:cNvSpPr/>
            <p:nvPr/>
          </p:nvSpPr>
          <p:spPr>
            <a:xfrm>
              <a:off x="4050379" y="2394077"/>
              <a:ext cx="1440160" cy="356003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현재 </a:t>
              </a:r>
              <a:r>
                <a:rPr lang="en-US" altLang="ko-KR" sz="1400" dirty="0"/>
                <a:t>: 2,990</a:t>
              </a:r>
              <a:r>
                <a:rPr lang="ko-KR" altLang="en-US" sz="1400" dirty="0"/>
                <a:t>명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95CB117-2385-D657-0571-40B0482CEDDB}"/>
                </a:ext>
              </a:extLst>
            </p:cNvPr>
            <p:cNvGrpSpPr/>
            <p:nvPr/>
          </p:nvGrpSpPr>
          <p:grpSpPr>
            <a:xfrm>
              <a:off x="3580966" y="1032383"/>
              <a:ext cx="2377983" cy="1434968"/>
              <a:chOff x="3669874" y="1056805"/>
              <a:chExt cx="2377983" cy="1434968"/>
            </a:xfrm>
          </p:grpSpPr>
          <p:pic>
            <p:nvPicPr>
              <p:cNvPr id="28" name="Picture 2" descr="사람들 - 무료 사람들개 아이콘">
                <a:extLst>
                  <a:ext uri="{FF2B5EF4-FFF2-40B4-BE49-F238E27FC236}">
                    <a16:creationId xmlns:a16="http://schemas.microsoft.com/office/drawing/2014/main" id="{53F29732-3646-AEA6-25C0-E8397DE8DC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9874" y="1059663"/>
                <a:ext cx="1432110" cy="1432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사람들 - 무료 사람들개 아이콘">
                <a:extLst>
                  <a:ext uri="{FF2B5EF4-FFF2-40B4-BE49-F238E27FC236}">
                    <a16:creationId xmlns:a16="http://schemas.microsoft.com/office/drawing/2014/main" id="{F18A9710-4422-C74F-5AA3-F6D82F1C87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5747" y="1056805"/>
                <a:ext cx="1432110" cy="1432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E23E1F38-CE58-68E6-D633-82DED4146CE4}"/>
              </a:ext>
            </a:extLst>
          </p:cNvPr>
          <p:cNvSpPr/>
          <p:nvPr/>
        </p:nvSpPr>
        <p:spPr>
          <a:xfrm rot="16200000" flipV="1">
            <a:off x="2058416" y="1855062"/>
            <a:ext cx="1529879" cy="608671"/>
          </a:xfrm>
          <a:prstGeom prst="triangle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703312-CA82-4F2B-7C2E-1E5EC76DC36A}"/>
              </a:ext>
            </a:extLst>
          </p:cNvPr>
          <p:cNvSpPr txBox="1"/>
          <p:nvPr/>
        </p:nvSpPr>
        <p:spPr>
          <a:xfrm>
            <a:off x="385879" y="935382"/>
            <a:ext cx="181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데이터 추가</a:t>
            </a:r>
          </a:p>
        </p:txBody>
      </p:sp>
      <p:sp>
        <p:nvSpPr>
          <p:cNvPr id="2051" name="사각형: 둥근 모서리 2050">
            <a:extLst>
              <a:ext uri="{FF2B5EF4-FFF2-40B4-BE49-F238E27FC236}">
                <a16:creationId xmlns:a16="http://schemas.microsoft.com/office/drawing/2014/main" id="{BB90F403-6232-8428-4C81-68EA5B2BD13B}"/>
              </a:ext>
            </a:extLst>
          </p:cNvPr>
          <p:cNvSpPr/>
          <p:nvPr/>
        </p:nvSpPr>
        <p:spPr>
          <a:xfrm>
            <a:off x="657107" y="5644024"/>
            <a:ext cx="5091463" cy="62518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/>
              <a:t>불필요 항목 삭제</a:t>
            </a:r>
            <a:r>
              <a:rPr lang="en-US" altLang="ko-KR" sz="1400" dirty="0"/>
              <a:t>(68</a:t>
            </a:r>
            <a:r>
              <a:rPr lang="ko-KR" altLang="en-US" sz="1400" dirty="0"/>
              <a:t>개 항목 → </a:t>
            </a:r>
            <a:r>
              <a:rPr lang="en-US" altLang="ko-KR" sz="1400" dirty="0"/>
              <a:t>30</a:t>
            </a:r>
            <a:r>
              <a:rPr lang="ko-KR" altLang="en-US" sz="1400" dirty="0"/>
              <a:t>개 항목</a:t>
            </a:r>
            <a:r>
              <a:rPr lang="en-US" altLang="ko-KR" sz="1400" dirty="0"/>
              <a:t>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/>
              <a:t>무의미한 데이터 삭제</a:t>
            </a:r>
            <a:r>
              <a:rPr lang="en-US" altLang="ko-KR" sz="1400" dirty="0"/>
              <a:t>(4,255</a:t>
            </a:r>
            <a:r>
              <a:rPr lang="ko-KR" altLang="en-US" sz="1400" dirty="0"/>
              <a:t>명</a:t>
            </a:r>
            <a:r>
              <a:rPr lang="en-US" altLang="ko-KR" sz="1400" dirty="0"/>
              <a:t> </a:t>
            </a:r>
            <a:r>
              <a:rPr lang="ko-KR" altLang="en-US" sz="1400" dirty="0"/>
              <a:t>→ </a:t>
            </a:r>
            <a:r>
              <a:rPr lang="en-US" altLang="ko-KR" sz="1400" dirty="0"/>
              <a:t>2,990</a:t>
            </a:r>
            <a:r>
              <a:rPr lang="ko-KR" altLang="en-US" sz="1400" dirty="0"/>
              <a:t>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6BC4250B-FDE0-2F13-AC21-38CF44AC77AE}"/>
              </a:ext>
            </a:extLst>
          </p:cNvPr>
          <p:cNvSpPr txBox="1"/>
          <p:nvPr/>
        </p:nvSpPr>
        <p:spPr>
          <a:xfrm>
            <a:off x="6409047" y="916781"/>
            <a:ext cx="23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 주요 데이터 항목</a:t>
            </a:r>
          </a:p>
        </p:txBody>
      </p:sp>
      <p:graphicFrame>
        <p:nvGraphicFramePr>
          <p:cNvPr id="2053" name="표 2052">
            <a:extLst>
              <a:ext uri="{FF2B5EF4-FFF2-40B4-BE49-F238E27FC236}">
                <a16:creationId xmlns:a16="http://schemas.microsoft.com/office/drawing/2014/main" id="{B748B47A-6F30-5CC8-D98D-EEAE5348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84329"/>
              </p:ext>
            </p:extLst>
          </p:nvPr>
        </p:nvGraphicFramePr>
        <p:xfrm>
          <a:off x="6476783" y="1304714"/>
          <a:ext cx="507943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03">
                  <a:extLst>
                    <a:ext uri="{9D8B030D-6E8A-4147-A177-3AD203B41FA5}">
                      <a16:colId xmlns:a16="http://schemas.microsoft.com/office/drawing/2014/main" val="311838617"/>
                    </a:ext>
                  </a:extLst>
                </a:gridCol>
                <a:gridCol w="2001100">
                  <a:extLst>
                    <a:ext uri="{9D8B030D-6E8A-4147-A177-3AD203B41FA5}">
                      <a16:colId xmlns:a16="http://schemas.microsoft.com/office/drawing/2014/main" val="4034865361"/>
                    </a:ext>
                  </a:extLst>
                </a:gridCol>
                <a:gridCol w="544727">
                  <a:extLst>
                    <a:ext uri="{9D8B030D-6E8A-4147-A177-3AD203B41FA5}">
                      <a16:colId xmlns:a16="http://schemas.microsoft.com/office/drawing/2014/main" val="1527571868"/>
                    </a:ext>
                  </a:extLst>
                </a:gridCol>
                <a:gridCol w="786827">
                  <a:extLst>
                    <a:ext uri="{9D8B030D-6E8A-4147-A177-3AD203B41FA5}">
                      <a16:colId xmlns:a16="http://schemas.microsoft.com/office/drawing/2014/main" val="2592036628"/>
                    </a:ext>
                  </a:extLst>
                </a:gridCol>
                <a:gridCol w="557206">
                  <a:extLst>
                    <a:ext uri="{9D8B030D-6E8A-4147-A177-3AD203B41FA5}">
                      <a16:colId xmlns:a16="http://schemas.microsoft.com/office/drawing/2014/main" val="2331527500"/>
                    </a:ext>
                  </a:extLst>
                </a:gridCol>
                <a:gridCol w="834874">
                  <a:extLst>
                    <a:ext uri="{9D8B030D-6E8A-4147-A177-3AD203B41FA5}">
                      <a16:colId xmlns:a16="http://schemas.microsoft.com/office/drawing/2014/main" val="3185889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/>
                        <a:t>NO</a:t>
                      </a:r>
                      <a:endParaRPr lang="ko-KR" altLang="en-US" sz="7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최대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최소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표준편차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668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87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44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14.19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954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신장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186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134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159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6.23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57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체중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130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28.7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12.98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297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PONV0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0.42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091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Min_NRS_POD0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1.95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9835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Max_NRS_POD0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2.42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3230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7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SET_AMOUNT (U)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2,000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652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564.68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313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8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SET_VOL(ml)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250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49.10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33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9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3_TOTAL_VOL_CUM 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7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7.23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192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6_TOTAL_VOL_CUM 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10.20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404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12_TOTAL_VOL_CUM 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105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14.25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508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24_TOTAL_VOL_CUM 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117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18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20.53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00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13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24_BOL_ATTEMPT_CUM (mL)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2,762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15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64.35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48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14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TOTAL_BOL_ATTEMPT_CUM (mL)</a:t>
                      </a:r>
                      <a:endParaRPr lang="ko-KR" altLang="en-US" sz="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2,762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20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66.98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387403"/>
                  </a:ext>
                </a:extLst>
              </a:tr>
            </a:tbl>
          </a:graphicData>
        </a:graphic>
      </p:graphicFrame>
      <p:sp>
        <p:nvSpPr>
          <p:cNvPr id="2056" name="TextBox 2055">
            <a:extLst>
              <a:ext uri="{FF2B5EF4-FFF2-40B4-BE49-F238E27FC236}">
                <a16:creationId xmlns:a16="http://schemas.microsoft.com/office/drawing/2014/main" id="{2C5291B8-9D6C-331D-03B2-2DF87E643AA0}"/>
              </a:ext>
            </a:extLst>
          </p:cNvPr>
          <p:cNvSpPr txBox="1"/>
          <p:nvPr/>
        </p:nvSpPr>
        <p:spPr>
          <a:xfrm>
            <a:off x="6458854" y="5024409"/>
            <a:ext cx="5079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NRS (Numeric Rating Scale) : Min_NRS_POD0, Max_NRS_POD0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말하며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 약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정도의 중간수준 통증경험을 보여줌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 총 볼륨 누적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3, 6, 12, 24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용량 누적 데이터를 말하며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시간이 지남에 따라 용량 증가를 확인할 수 있음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총 시도 및 제공된 볼륨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24_Bol_Attempt_CUM, Total_Bol_Attempt_CUM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말하며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전반적으로 환자들의 생체 지표 및 특정 치료 또는 관리에 대한 다양한 누적 데이터를 포함하고 있어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환자의 상태 모니터링이나 치료 효율성 평가에 유용할 것으로 보임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9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9C24-F63D-D8EB-B832-1947BBA8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00+] Medical Backgrounds | Wallpapers.com">
            <a:extLst>
              <a:ext uri="{FF2B5EF4-FFF2-40B4-BE49-F238E27FC236}">
                <a16:creationId xmlns:a16="http://schemas.microsoft.com/office/drawing/2014/main" id="{834114B2-4BCB-30E5-E68F-B733631EB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0463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7682D9DF-F867-3C6B-BD89-919C3E8E2B8B}"/>
              </a:ext>
            </a:extLst>
          </p:cNvPr>
          <p:cNvSpPr/>
          <p:nvPr/>
        </p:nvSpPr>
        <p:spPr>
          <a:xfrm>
            <a:off x="0" y="562557"/>
            <a:ext cx="7141548" cy="5732887"/>
          </a:xfrm>
          <a:prstGeom prst="homePlate">
            <a:avLst>
              <a:gd name="adj" fmla="val 30278"/>
            </a:avLst>
          </a:prstGeom>
          <a:solidFill>
            <a:srgbClr val="0146C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9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02824-D3F9-6AD4-6258-3A8246AEC1CC}"/>
              </a:ext>
            </a:extLst>
          </p:cNvPr>
          <p:cNvSpPr txBox="1"/>
          <p:nvPr/>
        </p:nvSpPr>
        <p:spPr>
          <a:xfrm>
            <a:off x="1745804" y="1268760"/>
            <a:ext cx="1504883" cy="76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79" b="1" dirty="0">
                <a:solidFill>
                  <a:schemeClr val="bg1"/>
                </a:solidFill>
              </a:rPr>
              <a:t>02</a:t>
            </a:r>
            <a:endParaRPr lang="ko-KR" altLang="en-US" sz="4379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F32CC-8781-8DC3-707D-66B82F5E1F38}"/>
              </a:ext>
            </a:extLst>
          </p:cNvPr>
          <p:cNvSpPr txBox="1"/>
          <p:nvPr/>
        </p:nvSpPr>
        <p:spPr>
          <a:xfrm>
            <a:off x="1674143" y="2159702"/>
            <a:ext cx="3461171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85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286FA-A562-A8B2-2800-381248DDE0DF}"/>
              </a:ext>
            </a:extLst>
          </p:cNvPr>
          <p:cNvSpPr txBox="1"/>
          <p:nvPr/>
        </p:nvSpPr>
        <p:spPr>
          <a:xfrm>
            <a:off x="1698704" y="3172321"/>
            <a:ext cx="4660746" cy="2110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01 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Analysis Guide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ko-KR" sz="1800" dirty="0"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800" dirty="0">
                <a:solidFill>
                  <a:schemeClr val="bg1"/>
                </a:solidFill>
                <a:latin typeface="+mn-ea"/>
              </a:rPr>
              <a:t>가지 데이터 분석</a:t>
            </a:r>
            <a:endParaRPr lang="en-US" altLang="ko-KR" sz="1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02 </a:t>
            </a:r>
            <a:r>
              <a:rPr lang="ko-KR" altLang="en-US" sz="1791" dirty="0">
                <a:solidFill>
                  <a:schemeClr val="bg1"/>
                </a:solidFill>
              </a:rPr>
              <a:t>분석결과</a:t>
            </a:r>
            <a:endParaRPr lang="en-US" altLang="ko-KR" sz="179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03 </a:t>
            </a:r>
            <a:r>
              <a:rPr lang="ko-KR" altLang="en-US" sz="1791" dirty="0">
                <a:solidFill>
                  <a:schemeClr val="bg1"/>
                </a:solidFill>
              </a:rPr>
              <a:t>고찰 및 결론</a:t>
            </a:r>
            <a:endParaRPr lang="en-US" altLang="ko-KR" sz="179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791" dirty="0">
                <a:solidFill>
                  <a:schemeClr val="bg1"/>
                </a:solidFill>
              </a:rPr>
              <a:t>04 </a:t>
            </a:r>
            <a:r>
              <a:rPr lang="ko-KR" altLang="en-US" sz="1791" dirty="0">
                <a:solidFill>
                  <a:schemeClr val="bg1"/>
                </a:solidFill>
              </a:rPr>
              <a:t>기대효과</a:t>
            </a:r>
            <a:endParaRPr lang="en-US" altLang="ko-KR" sz="179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A57CA4-AAC5-FE34-A068-858F5C5934E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745804" y="2034494"/>
            <a:ext cx="7524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A24EB7-46D4-60CD-1BEF-92C44347315D}"/>
              </a:ext>
            </a:extLst>
          </p:cNvPr>
          <p:cNvGrpSpPr/>
          <p:nvPr/>
        </p:nvGrpSpPr>
        <p:grpSpPr>
          <a:xfrm>
            <a:off x="0" y="0"/>
            <a:ext cx="1336999" cy="6858000"/>
            <a:chOff x="0" y="0"/>
            <a:chExt cx="1336999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BE8210C-85DE-A63D-DCE1-55B731D0A7CF}"/>
                </a:ext>
              </a:extLst>
            </p:cNvPr>
            <p:cNvSpPr/>
            <p:nvPr/>
          </p:nvSpPr>
          <p:spPr>
            <a:xfrm>
              <a:off x="692049" y="0"/>
              <a:ext cx="644950" cy="6858000"/>
            </a:xfrm>
            <a:prstGeom prst="rect">
              <a:avLst/>
            </a:prstGeom>
            <a:solidFill>
              <a:srgbClr val="00B1F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B09F6C-1AF5-A97B-8B72-DDC29908E93D}"/>
                </a:ext>
              </a:extLst>
            </p:cNvPr>
            <p:cNvSpPr/>
            <p:nvPr/>
          </p:nvSpPr>
          <p:spPr>
            <a:xfrm>
              <a:off x="262083" y="0"/>
              <a:ext cx="429967" cy="6858000"/>
            </a:xfrm>
            <a:prstGeom prst="rect">
              <a:avLst/>
            </a:prstGeom>
            <a:solidFill>
              <a:srgbClr val="00B1F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DE3A786-3B91-8CDF-854B-68EE037E0CF5}"/>
                </a:ext>
              </a:extLst>
            </p:cNvPr>
            <p:cNvSpPr/>
            <p:nvPr/>
          </p:nvSpPr>
          <p:spPr>
            <a:xfrm>
              <a:off x="0" y="0"/>
              <a:ext cx="262083" cy="685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785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31547</TotalTime>
  <Words>2976</Words>
  <Application>Microsoft Office PowerPoint</Application>
  <PresentationFormat>사용자 지정</PresentationFormat>
  <Paragraphs>506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HY헤드라인M</vt:lpstr>
      <vt:lpstr>맑은 고딕</vt:lpstr>
      <vt:lpstr>에스코어 드림 8 Heavy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전창수</cp:lastModifiedBy>
  <cp:revision>1569</cp:revision>
  <cp:lastPrinted>2024-10-16T06:43:06Z</cp:lastPrinted>
  <dcterms:created xsi:type="dcterms:W3CDTF">2019-02-01T02:32:55Z</dcterms:created>
  <dcterms:modified xsi:type="dcterms:W3CDTF">2024-12-05T10:48:12Z</dcterms:modified>
</cp:coreProperties>
</file>